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5"/>
  </p:notesMasterIdLst>
  <p:sldIdLst>
    <p:sldId id="374" r:id="rId2"/>
    <p:sldId id="373" r:id="rId3"/>
    <p:sldId id="377" r:id="rId4"/>
    <p:sldId id="383" r:id="rId5"/>
    <p:sldId id="384" r:id="rId6"/>
    <p:sldId id="407" r:id="rId7"/>
    <p:sldId id="408" r:id="rId8"/>
    <p:sldId id="409" r:id="rId9"/>
    <p:sldId id="410" r:id="rId10"/>
    <p:sldId id="376" r:id="rId11"/>
    <p:sldId id="379" r:id="rId12"/>
    <p:sldId id="406" r:id="rId13"/>
    <p:sldId id="405" r:id="rId14"/>
    <p:sldId id="386" r:id="rId15"/>
    <p:sldId id="387" r:id="rId16"/>
    <p:sldId id="393" r:id="rId17"/>
    <p:sldId id="397" r:id="rId18"/>
    <p:sldId id="388" r:id="rId19"/>
    <p:sldId id="399" r:id="rId20"/>
    <p:sldId id="391" r:id="rId21"/>
    <p:sldId id="392" r:id="rId22"/>
    <p:sldId id="389" r:id="rId23"/>
    <p:sldId id="400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BB"/>
    <a:srgbClr val="99CCFF"/>
    <a:srgbClr val="CC99FF"/>
    <a:srgbClr val="B6CDEF"/>
    <a:srgbClr val="FFFF66"/>
    <a:srgbClr val="9966FF"/>
    <a:srgbClr val="E27D45"/>
    <a:srgbClr val="854311"/>
    <a:srgbClr val="5C2E0C"/>
    <a:srgbClr val="773C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897" autoAdjust="0"/>
    <p:restoredTop sz="94238" autoAdjust="0"/>
  </p:normalViewPr>
  <p:slideViewPr>
    <p:cSldViewPr snapToGrid="0">
      <p:cViewPr varScale="1">
        <p:scale>
          <a:sx n="51" d="100"/>
          <a:sy n="51" d="100"/>
        </p:scale>
        <p:origin x="62" y="6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8A1A2-EDD9-49DC-92D2-D166FF96878A}" type="datetimeFigureOut">
              <a:rPr lang="ko-KR" altLang="en-US" smtClean="0"/>
              <a:t>2021-01-23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27C64-A6D0-4700-8F6B-64677AEF76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401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27C64-A6D0-4700-8F6B-64677AEF76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522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ko-KR" altLang="en-US" dirty="0"/>
              <a:t>과외 시스템 </a:t>
            </a:r>
            <a:r>
              <a:rPr lang="en-US" altLang="ko-KR" dirty="0"/>
              <a:t>-&gt;</a:t>
            </a:r>
            <a:r>
              <a:rPr lang="ko-KR" altLang="en-US" dirty="0"/>
              <a:t> 현금이나 계좌이체라서 시스템이 아니라 사람이 직접 하는 것이기 때문에 거래에 대한 보장이 낮다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27C64-A6D0-4700-8F6B-64677AEF765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908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ko-KR" altLang="en-US" dirty="0"/>
              <a:t>과외 시스템 </a:t>
            </a:r>
            <a:r>
              <a:rPr lang="en-US" altLang="ko-KR" dirty="0"/>
              <a:t>-&gt;</a:t>
            </a:r>
            <a:r>
              <a:rPr lang="ko-KR" altLang="en-US" dirty="0"/>
              <a:t> 현금이나 계좌이체라서 시스템이 아니라 사람이 직접 하는 것이기 때문에 거래에 대한 보장이 낮다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27C64-A6D0-4700-8F6B-64677AEF765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293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27C64-A6D0-4700-8F6B-64677AEF765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221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27C64-A6D0-4700-8F6B-64677AEF765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76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블록체인이 신기술인 만큼 정보도 부족하고 확립된 개념이 없어서 설계를 여러 번에 걸쳐 수정하였다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27C64-A6D0-4700-8F6B-64677AEF765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684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예시들을 보면 다시 블록체인에 대한 기업의 관심이 높아 지고 있는듯 하여 블록체인 기술에 대해 공부해 보고 </a:t>
            </a:r>
            <a:r>
              <a:rPr lang="ko-KR" altLang="en-US" dirty="0" err="1"/>
              <a:t>싶어졌고</a:t>
            </a:r>
            <a:r>
              <a:rPr lang="en-US" altLang="ko-KR" dirty="0"/>
              <a:t>, </a:t>
            </a:r>
            <a:r>
              <a:rPr lang="ko-KR" altLang="en-US" dirty="0"/>
              <a:t>그 기술을 학생인 입장에서 어떻게 하면 접근성이 좋은 서비스를 만들까 생각하다  </a:t>
            </a:r>
            <a:r>
              <a:rPr lang="ko-KR" altLang="en-US" dirty="0" err="1"/>
              <a:t>멘토멘팅</a:t>
            </a:r>
            <a:r>
              <a:rPr lang="ko-KR" altLang="en-US" dirty="0"/>
              <a:t> 시스템을 생각하게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27C64-A6D0-4700-8F6B-64677AEF765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837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27C64-A6D0-4700-8F6B-64677AEF765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057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27C64-A6D0-4700-8F6B-64677AEF765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45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24</a:t>
            </a:r>
            <a:r>
              <a:rPr lang="ko-KR" altLang="en-US" dirty="0"/>
              <a:t>시간 후 멘토에게 </a:t>
            </a:r>
            <a:r>
              <a:rPr lang="ko-KR" altLang="en-US" dirty="0" err="1"/>
              <a:t>이더</a:t>
            </a:r>
            <a:r>
              <a:rPr lang="ko-KR" altLang="en-US" dirty="0"/>
              <a:t> 송금</a:t>
            </a:r>
            <a:endParaRPr lang="en-US" altLang="ko-KR" dirty="0"/>
          </a:p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ko-KR" altLang="en-US" dirty="0" err="1"/>
              <a:t>짧</a:t>
            </a:r>
            <a:r>
              <a:rPr lang="ko-KR" altLang="en-US" dirty="0"/>
              <a:t>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27C64-A6D0-4700-8F6B-64677AEF765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732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24</a:t>
            </a:r>
            <a:r>
              <a:rPr lang="ko-KR" altLang="en-US" dirty="0"/>
              <a:t>시간 후 멘토에게 </a:t>
            </a:r>
            <a:r>
              <a:rPr lang="ko-KR" altLang="en-US" dirty="0" err="1"/>
              <a:t>이더</a:t>
            </a:r>
            <a:r>
              <a:rPr lang="ko-KR" altLang="en-US" dirty="0"/>
              <a:t> 송금</a:t>
            </a:r>
            <a:endParaRPr lang="en-US" altLang="ko-KR" dirty="0"/>
          </a:p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ko-KR" altLang="en-US" dirty="0" err="1"/>
              <a:t>짧</a:t>
            </a:r>
            <a:r>
              <a:rPr lang="ko-KR" altLang="en-US" dirty="0"/>
              <a:t>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27C64-A6D0-4700-8F6B-64677AEF765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793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24</a:t>
            </a:r>
            <a:r>
              <a:rPr lang="ko-KR" altLang="en-US" dirty="0"/>
              <a:t>시간 후 멘토에게 </a:t>
            </a:r>
            <a:r>
              <a:rPr lang="ko-KR" altLang="en-US" dirty="0" err="1"/>
              <a:t>이더</a:t>
            </a:r>
            <a:r>
              <a:rPr lang="ko-KR" altLang="en-US" dirty="0"/>
              <a:t> 송금</a:t>
            </a:r>
            <a:endParaRPr lang="en-US" altLang="ko-KR" dirty="0"/>
          </a:p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ko-KR" altLang="en-US" dirty="0" err="1"/>
              <a:t>짧</a:t>
            </a:r>
            <a:r>
              <a:rPr lang="ko-KR" altLang="en-US" dirty="0"/>
              <a:t>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27C64-A6D0-4700-8F6B-64677AEF765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242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24</a:t>
            </a:r>
            <a:r>
              <a:rPr lang="ko-KR" altLang="en-US" dirty="0"/>
              <a:t>시간 후 멘토에게 </a:t>
            </a:r>
            <a:r>
              <a:rPr lang="ko-KR" altLang="en-US" dirty="0" err="1"/>
              <a:t>이더</a:t>
            </a:r>
            <a:r>
              <a:rPr lang="ko-KR" altLang="en-US" dirty="0"/>
              <a:t> 송금</a:t>
            </a:r>
            <a:endParaRPr lang="en-US" altLang="ko-KR" dirty="0"/>
          </a:p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ko-KR" altLang="en-US" dirty="0" err="1"/>
              <a:t>짧</a:t>
            </a:r>
            <a:r>
              <a:rPr lang="ko-KR" altLang="en-US" dirty="0"/>
              <a:t>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27C64-A6D0-4700-8F6B-64677AEF765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26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24</a:t>
            </a:r>
            <a:r>
              <a:rPr lang="ko-KR" altLang="en-US" dirty="0"/>
              <a:t>시간 후 멘토에게 </a:t>
            </a:r>
            <a:r>
              <a:rPr lang="ko-KR" altLang="en-US" dirty="0" err="1"/>
              <a:t>이더</a:t>
            </a:r>
            <a:r>
              <a:rPr lang="ko-KR" altLang="en-US" dirty="0"/>
              <a:t> 송금</a:t>
            </a:r>
            <a:endParaRPr lang="en-US" altLang="ko-KR" dirty="0"/>
          </a:p>
          <a:p>
            <a:r>
              <a:rPr lang="ko-KR" altLang="en-US" dirty="0"/>
              <a:t>멘토 일정 횟수 이상 경고 누적 시 </a:t>
            </a:r>
            <a:r>
              <a:rPr lang="ko-KR" altLang="en-US" dirty="0" err="1"/>
              <a:t>패널티</a:t>
            </a:r>
            <a:r>
              <a:rPr lang="ko-KR" altLang="en-US" dirty="0"/>
              <a:t> 부여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27C64-A6D0-4700-8F6B-64677AEF765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988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svg"/><Relationship Id="rId4" Type="http://schemas.openxmlformats.org/officeDocument/2006/relationships/image" Target="../media/image11.sv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3897085" y="818529"/>
            <a:ext cx="4767943" cy="4413523"/>
            <a:chOff x="3897085" y="1082299"/>
            <a:chExt cx="4767943" cy="4413523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97085" y="1082299"/>
              <a:ext cx="4767943" cy="4413523"/>
            </a:xfrm>
            <a:prstGeom prst="roundRect">
              <a:avLst>
                <a:gd name="adj" fmla="val 11703"/>
              </a:avLst>
            </a:prstGeom>
            <a:solidFill>
              <a:schemeClr val="accent1"/>
            </a:solidFill>
            <a:ln>
              <a:noFill/>
            </a:ln>
            <a:effectLst>
              <a:outerShdw dist="508000" dir="2700000" algn="tl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108000" rtlCol="0" anchor="t"/>
            <a:lstStyle/>
            <a:p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오른쪽 대괄호 19"/>
            <p:cNvSpPr/>
            <p:nvPr/>
          </p:nvSpPr>
          <p:spPr>
            <a:xfrm rot="16200000">
              <a:off x="6000295" y="-697413"/>
              <a:ext cx="561521" cy="4430489"/>
            </a:xfrm>
            <a:prstGeom prst="rightBracket">
              <a:avLst>
                <a:gd name="adj" fmla="val 71929"/>
              </a:avLst>
            </a:prstGeom>
            <a:ln w="60325">
              <a:gradFill flip="none" rotWithShape="1">
                <a:gsLst>
                  <a:gs pos="3200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203690" y="1796212"/>
              <a:ext cx="4222790" cy="3257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latinLnBrk="0">
                <a:defRPr/>
              </a:pPr>
              <a:r>
                <a:rPr lang="en-US" altLang="ko-KR" sz="48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  <a:cs typeface="THE외계인설명서" panose="02020503020101020101" pitchFamily="18" charset="-127"/>
                </a:rPr>
                <a:t>One Day</a:t>
              </a:r>
            </a:p>
            <a:p>
              <a:pPr lvl="0" algn="ctr" latinLnBrk="0">
                <a:defRPr/>
              </a:pPr>
              <a:r>
                <a:rPr lang="en-US" altLang="ko-KR" sz="48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  <a:cs typeface="THE외계인설명서" panose="02020503020101020101" pitchFamily="18" charset="-127"/>
                </a:rPr>
                <a:t>Mentor</a:t>
              </a:r>
              <a:endParaRPr lang="en-US" altLang="ko-KR" sz="60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THE외계인설명서" panose="02020503020101020101" pitchFamily="18" charset="-127"/>
              </a:endParaRPr>
            </a:p>
            <a:p>
              <a:pPr lvl="0" algn="ctr" latinLnBrk="0">
                <a:lnSpc>
                  <a:spcPct val="150000"/>
                </a:lnSpc>
                <a:defRPr/>
              </a:pPr>
              <a:r>
                <a:rPr lang="en-US" altLang="ko-KR" sz="20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  <a:cs typeface="THE외계인설명서" panose="02020503020101020101" pitchFamily="18" charset="-127"/>
                </a:rPr>
                <a:t>Team </a:t>
              </a:r>
              <a:r>
                <a:rPr lang="ko-KR" altLang="en-US" sz="2000" b="1" kern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  <a:cs typeface="THE외계인설명서" panose="02020503020101020101" pitchFamily="18" charset="-127"/>
                </a:rPr>
                <a:t>멘토스</a:t>
              </a:r>
              <a:endParaRPr lang="ko-KR" altLang="en-US" sz="115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THE외계인설명서" panose="02020503020101020101" pitchFamily="18" charset="-127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5674923" y="5237252"/>
              <a:ext cx="180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/>
            <p:cNvSpPr/>
            <p:nvPr/>
          </p:nvSpPr>
          <p:spPr>
            <a:xfrm>
              <a:off x="7278730" y="5137239"/>
              <a:ext cx="45719" cy="200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570413" y="5098751"/>
              <a:ext cx="9512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kern="0" dirty="0">
                  <a:solidFill>
                    <a:schemeClr val="bg1"/>
                  </a:solidFill>
                  <a:latin typeface="+mn-ea"/>
                </a:rPr>
                <a:t>100% </a:t>
              </a:r>
              <a:r>
                <a:rPr lang="en-US" altLang="ko-KR" sz="700" kern="0" dirty="0">
                  <a:solidFill>
                    <a:schemeClr val="bg1"/>
                  </a:solidFill>
                  <a:latin typeface="+mn-ea"/>
                </a:rPr>
                <a:t> 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023679" y="1095411"/>
            <a:ext cx="314920" cy="314920"/>
            <a:chOff x="7023679" y="1359181"/>
            <a:chExt cx="314920" cy="314920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7023679" y="1359181"/>
              <a:ext cx="314920" cy="314920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077197" y="1558545"/>
              <a:ext cx="207883" cy="4657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867055" y="1095411"/>
            <a:ext cx="314920" cy="314920"/>
            <a:chOff x="7867055" y="1359181"/>
            <a:chExt cx="314920" cy="31492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7867055" y="1359181"/>
              <a:ext cx="314920" cy="314920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2700000">
              <a:off x="7993254" y="1390151"/>
              <a:ext cx="62521" cy="252978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8900000">
              <a:off x="7989599" y="1390151"/>
              <a:ext cx="62521" cy="252978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444368" y="1095411"/>
            <a:ext cx="314920" cy="314920"/>
            <a:chOff x="7444368" y="1359181"/>
            <a:chExt cx="314920" cy="31492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7444368" y="1359181"/>
              <a:ext cx="314920" cy="314920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497886" y="1470734"/>
              <a:ext cx="207883" cy="13516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497886" y="1424819"/>
              <a:ext cx="207883" cy="4657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노윤지 팀장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53" y="6464014"/>
            <a:ext cx="258583" cy="258583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244754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정효진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86724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정지원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342" y="6464013"/>
            <a:ext cx="258583" cy="25858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81" y="6462619"/>
            <a:ext cx="259977" cy="25997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999018" y="6413043"/>
            <a:ext cx="2044594" cy="344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2019-07-22</a:t>
            </a:r>
            <a:endParaRPr lang="en-US" altLang="ko-KR" sz="1100" dirty="0">
              <a:solidFill>
                <a:prstClr val="white"/>
              </a:solidFill>
              <a:latin typeface="다음_SemiBold" panose="02000700060000000000" pitchFamily="2" charset="-127"/>
              <a:ea typeface="다음_SemiBold" panose="0200070006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40">
            <a:extLst>
              <a:ext uri="{FF2B5EF4-FFF2-40B4-BE49-F238E27FC236}">
                <a16:creationId xmlns:a16="http://schemas.microsoft.com/office/drawing/2014/main" id="{C85983E8-C2B9-49E5-80E5-6A6244F4E72C}"/>
              </a:ext>
            </a:extLst>
          </p:cNvPr>
          <p:cNvSpPr/>
          <p:nvPr/>
        </p:nvSpPr>
        <p:spPr>
          <a:xfrm>
            <a:off x="5286054" y="6413043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박주영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C562DF3-0FCB-4E6F-92E5-16198840C5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55" y="6452192"/>
            <a:ext cx="258583" cy="25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7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5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3) </a:t>
            </a:r>
            <a:r>
              <a:rPr lang="ko-KR" altLang="en-US" sz="3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작동 방식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5545C-EA9A-46C9-A9AD-2A0FF9223440}"/>
              </a:ext>
            </a:extLst>
          </p:cNvPr>
          <p:cNvSpPr txBox="1"/>
          <p:nvPr/>
        </p:nvSpPr>
        <p:spPr>
          <a:xfrm>
            <a:off x="1722853" y="2583431"/>
            <a:ext cx="9251663" cy="230832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2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2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32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32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7" name="내용 개체 틀 17">
            <a:extLst>
              <a:ext uri="{FF2B5EF4-FFF2-40B4-BE49-F238E27FC236}">
                <a16:creationId xmlns:a16="http://schemas.microsoft.com/office/drawing/2014/main" id="{DFE71FB9-0418-4CA2-821C-21329789AB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2049" y="2260108"/>
            <a:ext cx="9240165" cy="4512628"/>
          </a:xfrm>
        </p:spPr>
        <p:txBody>
          <a:bodyPr>
            <a:normAutofit/>
          </a:bodyPr>
          <a:lstStyle/>
          <a:p>
            <a:pPr marL="0" indent="0" algn="ctr" fontAlgn="base" latinLnBrk="0">
              <a:lnSpc>
                <a:spcPct val="200000"/>
              </a:lnSpc>
              <a:buNone/>
            </a:pPr>
            <a:r>
              <a:rPr lang="en-US" altLang="ko-KR" sz="36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24</a:t>
            </a:r>
            <a:r>
              <a:rPr lang="ko-KR" altLang="en-US" sz="36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시간 후</a:t>
            </a:r>
            <a:endParaRPr lang="en-US" altLang="ko-KR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95145BE9-916F-450B-8212-9543247A8B35}"/>
              </a:ext>
            </a:extLst>
          </p:cNvPr>
          <p:cNvSpPr/>
          <p:nvPr/>
        </p:nvSpPr>
        <p:spPr>
          <a:xfrm rot="1642751">
            <a:off x="5271697" y="3375817"/>
            <a:ext cx="308559" cy="1482662"/>
          </a:xfrm>
          <a:prstGeom prst="downArrow">
            <a:avLst>
              <a:gd name="adj1" fmla="val 41299"/>
              <a:gd name="adj2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0070C0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76E541-4EA3-4E45-8DBB-863EB7AF1882}"/>
              </a:ext>
            </a:extLst>
          </p:cNvPr>
          <p:cNvSpPr txBox="1"/>
          <p:nvPr/>
        </p:nvSpPr>
        <p:spPr>
          <a:xfrm>
            <a:off x="5657480" y="3895983"/>
            <a:ext cx="811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연장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4E7380-9147-4D7B-A8A5-0592A8CE29DE}"/>
              </a:ext>
            </a:extLst>
          </p:cNvPr>
          <p:cNvSpPr txBox="1"/>
          <p:nvPr/>
        </p:nvSpPr>
        <p:spPr>
          <a:xfrm>
            <a:off x="4201945" y="3822281"/>
            <a:ext cx="771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70C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YES</a:t>
            </a:r>
            <a:endParaRPr lang="ko-KR" altLang="en-US" sz="2400" b="1" dirty="0">
              <a:solidFill>
                <a:srgbClr val="0070C0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B79A4D-E17F-41B8-A511-A1CD5D7FDD21}"/>
              </a:ext>
            </a:extLst>
          </p:cNvPr>
          <p:cNvSpPr txBox="1"/>
          <p:nvPr/>
        </p:nvSpPr>
        <p:spPr>
          <a:xfrm>
            <a:off x="7180213" y="3766207"/>
            <a:ext cx="771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NO</a:t>
            </a:r>
            <a:endParaRPr lang="ko-KR" altLang="en-US" sz="2400" b="1" dirty="0">
              <a:solidFill>
                <a:srgbClr val="C00000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077163-F95E-4452-9516-84EED0048B4C}"/>
              </a:ext>
            </a:extLst>
          </p:cNvPr>
          <p:cNvSpPr txBox="1"/>
          <p:nvPr/>
        </p:nvSpPr>
        <p:spPr>
          <a:xfrm>
            <a:off x="3821921" y="4945309"/>
            <a:ext cx="2274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과정 반복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03DBAC-081F-4D08-B661-ACED7282F9E1}"/>
              </a:ext>
            </a:extLst>
          </p:cNvPr>
          <p:cNvSpPr txBox="1"/>
          <p:nvPr/>
        </p:nvSpPr>
        <p:spPr>
          <a:xfrm>
            <a:off x="6912892" y="4907527"/>
            <a:ext cx="2274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계약 해제</a:t>
            </a: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E8B9DA0A-6781-41FB-8B81-8722E8293520}"/>
              </a:ext>
            </a:extLst>
          </p:cNvPr>
          <p:cNvSpPr/>
          <p:nvPr/>
        </p:nvSpPr>
        <p:spPr>
          <a:xfrm rot="19682320">
            <a:off x="6585033" y="3360915"/>
            <a:ext cx="308559" cy="1482662"/>
          </a:xfrm>
          <a:prstGeom prst="downArrow">
            <a:avLst>
              <a:gd name="adj1" fmla="val 41299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0070C0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D33C6B2-1581-4FC9-8EAB-69F30C55508E}"/>
              </a:ext>
            </a:extLst>
          </p:cNvPr>
          <p:cNvSpPr/>
          <p:nvPr/>
        </p:nvSpPr>
        <p:spPr>
          <a:xfrm>
            <a:off x="1132461" y="1403482"/>
            <a:ext cx="9927425" cy="4437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https://www.onedaymentor.com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652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5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4) </a:t>
            </a:r>
            <a:r>
              <a:rPr lang="ko-KR" altLang="en-US" sz="3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기존 시스템과의 차별성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5545C-EA9A-46C9-A9AD-2A0FF9223440}"/>
              </a:ext>
            </a:extLst>
          </p:cNvPr>
          <p:cNvSpPr txBox="1"/>
          <p:nvPr/>
        </p:nvSpPr>
        <p:spPr>
          <a:xfrm>
            <a:off x="1722853" y="2583431"/>
            <a:ext cx="9240165" cy="267765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7" name="내용 개체 틀 17">
            <a:extLst>
              <a:ext uri="{FF2B5EF4-FFF2-40B4-BE49-F238E27FC236}">
                <a16:creationId xmlns:a16="http://schemas.microsoft.com/office/drawing/2014/main" id="{DFE71FB9-0418-4CA2-821C-21329789AB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6393" y="2178142"/>
            <a:ext cx="9240165" cy="4351338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ko-KR" altLang="en-US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과외 시스템</a:t>
            </a:r>
            <a:endParaRPr lang="en-US" altLang="ko-KR" sz="3200" b="1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- </a:t>
            </a:r>
            <a:r>
              <a:rPr lang="ko-KR" altLang="en-US" sz="24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고비용 </a:t>
            </a:r>
            <a:r>
              <a:rPr lang="ko-KR" altLang="en-US" sz="2400" dirty="0" err="1">
                <a:latin typeface="다음_SemiBold" panose="02000700060000000000" pitchFamily="2" charset="-127"/>
                <a:ea typeface="다음_SemiBold" panose="02000700060000000000" pitchFamily="2" charset="-127"/>
              </a:rPr>
              <a:t>선지불</a:t>
            </a:r>
            <a:endParaRPr lang="en-US" altLang="ko-KR" sz="24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>
              <a:buFontTx/>
              <a:buChar char="-"/>
            </a:pPr>
            <a:r>
              <a:rPr lang="ko-KR" altLang="en-US" sz="24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현금지불 혹은 계좌이체 </a:t>
            </a:r>
            <a:r>
              <a:rPr lang="en-US" altLang="ko-KR" sz="24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-&gt; </a:t>
            </a:r>
            <a:r>
              <a:rPr lang="ko-KR" altLang="en-US" sz="24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거래에 대한 보장 </a:t>
            </a:r>
            <a:r>
              <a:rPr lang="en-US" altLang="ko-KR" sz="24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X</a:t>
            </a:r>
          </a:p>
          <a:p>
            <a:pPr>
              <a:buFontTx/>
              <a:buChar char="-"/>
            </a:pPr>
            <a:r>
              <a:rPr lang="ko-KR" altLang="en-US" sz="24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학벌주의</a:t>
            </a:r>
            <a:endParaRPr lang="en-US" altLang="ko-KR" sz="24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0" indent="0">
              <a:buNone/>
            </a:pPr>
            <a:endParaRPr lang="en-US" altLang="ko-KR" sz="3200" b="1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>
              <a:buFontTx/>
              <a:buChar char="-"/>
            </a:pPr>
            <a:endParaRPr lang="en-US" altLang="ko-KR" sz="24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>
              <a:buFontTx/>
              <a:buChar char="-"/>
            </a:pPr>
            <a:endParaRPr lang="en-US" altLang="ko-KR" sz="24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0" indent="0">
              <a:buNone/>
            </a:pPr>
            <a:endParaRPr lang="en-US" altLang="ko-KR" sz="12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0" indent="0" fontAlgn="base" latinLnBrk="0">
              <a:lnSpc>
                <a:spcPct val="200000"/>
              </a:lnSpc>
              <a:buNone/>
            </a:pPr>
            <a:endParaRPr lang="en-US" altLang="ko-KR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45463BA-D547-4674-898A-51AEA0F59313}"/>
              </a:ext>
            </a:extLst>
          </p:cNvPr>
          <p:cNvSpPr/>
          <p:nvPr/>
        </p:nvSpPr>
        <p:spPr>
          <a:xfrm>
            <a:off x="1641987" y="4752702"/>
            <a:ext cx="8695781" cy="1671484"/>
          </a:xfrm>
          <a:prstGeom prst="roundRect">
            <a:avLst/>
          </a:prstGeom>
          <a:solidFill>
            <a:srgbClr val="FFE1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78AA2D-C986-4AC8-91C7-D403711C951C}"/>
              </a:ext>
            </a:extLst>
          </p:cNvPr>
          <p:cNvSpPr txBox="1"/>
          <p:nvPr/>
        </p:nvSpPr>
        <p:spPr>
          <a:xfrm>
            <a:off x="2242321" y="5043300"/>
            <a:ext cx="72680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단발성 소액 지불 </a:t>
            </a:r>
            <a:r>
              <a:rPr lang="en-US" altLang="ko-KR" sz="32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-&gt; </a:t>
            </a:r>
            <a:r>
              <a:rPr lang="ko-KR" altLang="en-US" sz="32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멘티 부담 감소</a:t>
            </a:r>
            <a:endParaRPr lang="en-US" altLang="ko-KR" sz="32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r>
              <a:rPr lang="ko-KR" altLang="en-US" sz="32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익명성 </a:t>
            </a:r>
            <a:r>
              <a:rPr lang="en-US" altLang="ko-KR" sz="32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-&gt; </a:t>
            </a:r>
            <a:r>
              <a:rPr lang="ko-KR" altLang="en-US" sz="32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모두에게 동등한 기회 제공</a:t>
            </a:r>
            <a:endParaRPr lang="en-US" altLang="ko-KR" sz="32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B48585F-21C0-4E42-B4E5-E0CEAACEBEE1}"/>
              </a:ext>
            </a:extLst>
          </p:cNvPr>
          <p:cNvSpPr/>
          <p:nvPr/>
        </p:nvSpPr>
        <p:spPr>
          <a:xfrm>
            <a:off x="1461688" y="4562166"/>
            <a:ext cx="1275986" cy="55060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해결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A0A750-71CC-497B-8727-DF66EAB25EC1}"/>
              </a:ext>
            </a:extLst>
          </p:cNvPr>
          <p:cNvSpPr/>
          <p:nvPr/>
        </p:nvSpPr>
        <p:spPr>
          <a:xfrm>
            <a:off x="1132461" y="1403482"/>
            <a:ext cx="9927425" cy="4437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https://www.onedaymentor.com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380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5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4) </a:t>
            </a:r>
            <a:r>
              <a:rPr lang="ko-KR" altLang="en-US" sz="3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기존 시스템과의 차별성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5545C-EA9A-46C9-A9AD-2A0FF9223440}"/>
              </a:ext>
            </a:extLst>
          </p:cNvPr>
          <p:cNvSpPr txBox="1"/>
          <p:nvPr/>
        </p:nvSpPr>
        <p:spPr>
          <a:xfrm>
            <a:off x="1722853" y="2583431"/>
            <a:ext cx="9240165" cy="267765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7" name="내용 개체 틀 17">
            <a:extLst>
              <a:ext uri="{FF2B5EF4-FFF2-40B4-BE49-F238E27FC236}">
                <a16:creationId xmlns:a16="http://schemas.microsoft.com/office/drawing/2014/main" id="{DFE71FB9-0418-4CA2-821C-21329789AB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6393" y="2178142"/>
            <a:ext cx="924016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2) </a:t>
            </a:r>
            <a:r>
              <a:rPr lang="ko-KR" altLang="en-US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지식 공유 커뮤니티</a:t>
            </a:r>
            <a:endParaRPr lang="en-US" altLang="ko-KR" sz="3200" b="1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>
              <a:buFontTx/>
              <a:buChar char="-"/>
            </a:pPr>
            <a:r>
              <a:rPr lang="ko-KR" altLang="en-US" sz="24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멘토가 받는 보상이 없기 때문에 지식의 질 저하</a:t>
            </a:r>
            <a:endParaRPr lang="en-US" altLang="ko-KR" sz="24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>
              <a:buFontTx/>
              <a:buChar char="-"/>
            </a:pPr>
            <a:endParaRPr lang="en-US" altLang="ko-KR" sz="24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>
              <a:buFontTx/>
              <a:buChar char="-"/>
            </a:pPr>
            <a:endParaRPr lang="en-US" altLang="ko-KR" sz="24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0" indent="0">
              <a:buNone/>
            </a:pPr>
            <a:endParaRPr lang="en-US" altLang="ko-KR" sz="12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0" indent="0" fontAlgn="base" latinLnBrk="0">
              <a:lnSpc>
                <a:spcPct val="200000"/>
              </a:lnSpc>
              <a:buNone/>
            </a:pPr>
            <a:endParaRPr lang="en-US" altLang="ko-KR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7F8E77A-690C-4662-8EB7-33CF7A3DA20D}"/>
              </a:ext>
            </a:extLst>
          </p:cNvPr>
          <p:cNvSpPr/>
          <p:nvPr/>
        </p:nvSpPr>
        <p:spPr>
          <a:xfrm>
            <a:off x="1654821" y="4030165"/>
            <a:ext cx="8695781" cy="1671484"/>
          </a:xfrm>
          <a:prstGeom prst="roundRect">
            <a:avLst/>
          </a:prstGeom>
          <a:solidFill>
            <a:srgbClr val="FFE1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D632AB-3A91-43DB-B50E-0B16379FB4AF}"/>
              </a:ext>
            </a:extLst>
          </p:cNvPr>
          <p:cNvSpPr txBox="1"/>
          <p:nvPr/>
        </p:nvSpPr>
        <p:spPr>
          <a:xfrm>
            <a:off x="2183390" y="4428949"/>
            <a:ext cx="85631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가상화폐를 보상으로 제공</a:t>
            </a:r>
            <a:endParaRPr lang="en-US" altLang="ko-KR" sz="32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r>
              <a:rPr lang="en-US" altLang="ko-KR" sz="32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-&gt;</a:t>
            </a:r>
            <a:r>
              <a:rPr lang="ko-KR" altLang="en-US" sz="32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 멘토 경쟁</a:t>
            </a:r>
            <a:r>
              <a:rPr lang="en-US" altLang="ko-KR" sz="32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 -&gt; </a:t>
            </a:r>
            <a:r>
              <a:rPr lang="ko-KR" altLang="en-US" sz="32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지식의 질 상승 가능성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B24D3DD-8B7F-4692-9404-4A357348BCEF}"/>
              </a:ext>
            </a:extLst>
          </p:cNvPr>
          <p:cNvSpPr/>
          <p:nvPr/>
        </p:nvSpPr>
        <p:spPr>
          <a:xfrm>
            <a:off x="1422581" y="3846378"/>
            <a:ext cx="1275986" cy="55060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해결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98612F-6242-430C-865C-0B2A8453ED57}"/>
              </a:ext>
            </a:extLst>
          </p:cNvPr>
          <p:cNvSpPr/>
          <p:nvPr/>
        </p:nvSpPr>
        <p:spPr>
          <a:xfrm>
            <a:off x="1132461" y="1403482"/>
            <a:ext cx="9927425" cy="4437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https://www.onedaymentor.com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41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5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4) </a:t>
            </a:r>
            <a:r>
              <a:rPr lang="ko-KR" altLang="en-US" sz="3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기존 시스템과의 차별성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5545C-EA9A-46C9-A9AD-2A0FF9223440}"/>
              </a:ext>
            </a:extLst>
          </p:cNvPr>
          <p:cNvSpPr txBox="1"/>
          <p:nvPr/>
        </p:nvSpPr>
        <p:spPr>
          <a:xfrm>
            <a:off x="1722853" y="2583431"/>
            <a:ext cx="9240165" cy="267765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7" name="내용 개체 틀 17">
            <a:extLst>
              <a:ext uri="{FF2B5EF4-FFF2-40B4-BE49-F238E27FC236}">
                <a16:creationId xmlns:a16="http://schemas.microsoft.com/office/drawing/2014/main" id="{DFE71FB9-0418-4CA2-821C-21329789AB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6393" y="2175882"/>
            <a:ext cx="924016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3) </a:t>
            </a:r>
            <a:r>
              <a:rPr lang="ko-KR" altLang="en-US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블록체인 사용 이유</a:t>
            </a:r>
            <a:endParaRPr lang="en-US" altLang="ko-KR" sz="3200" b="1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0" indent="0">
              <a:buNone/>
            </a:pPr>
            <a:endParaRPr lang="en-US" altLang="ko-KR" b="1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0" indent="0">
              <a:buNone/>
            </a:pPr>
            <a:endParaRPr lang="en-US" altLang="ko-KR" sz="14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0" indent="0" algn="ctr" fontAlgn="base" latinLnBrk="0">
              <a:lnSpc>
                <a:spcPct val="200000"/>
              </a:lnSpc>
              <a:buNone/>
            </a:pPr>
            <a:endParaRPr lang="en-US" altLang="ko-KR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7F4E25E-3B1D-4FA9-A381-F391423E846B}"/>
              </a:ext>
            </a:extLst>
          </p:cNvPr>
          <p:cNvSpPr/>
          <p:nvPr/>
        </p:nvSpPr>
        <p:spPr>
          <a:xfrm>
            <a:off x="1996965" y="3119714"/>
            <a:ext cx="2249214" cy="11666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결제방식</a:t>
            </a:r>
            <a:endParaRPr lang="en-US" altLang="ko-KR" sz="2400" b="1" dirty="0">
              <a:solidFill>
                <a:schemeClr val="tx1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21EB341-7DFA-4F8B-9CB9-25FF7162A4B4}"/>
              </a:ext>
            </a:extLst>
          </p:cNvPr>
          <p:cNvSpPr/>
          <p:nvPr/>
        </p:nvSpPr>
        <p:spPr>
          <a:xfrm>
            <a:off x="8322792" y="2873652"/>
            <a:ext cx="2249214" cy="159711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보 안 성</a:t>
            </a:r>
            <a:endParaRPr lang="ko-KR" altLang="en-US" sz="2800" dirty="0">
              <a:solidFill>
                <a:schemeClr val="tx1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F0F8E98-5E17-4460-B224-80CF980A45B0}"/>
              </a:ext>
            </a:extLst>
          </p:cNvPr>
          <p:cNvSpPr/>
          <p:nvPr/>
        </p:nvSpPr>
        <p:spPr>
          <a:xfrm>
            <a:off x="1977046" y="4697522"/>
            <a:ext cx="2249214" cy="11666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P2P</a:t>
            </a:r>
            <a:r>
              <a:rPr lang="en-US" altLang="ko-KR" sz="2000" b="1" dirty="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방식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F6DC38E-D94E-4F1C-873F-6801086D2684}"/>
              </a:ext>
            </a:extLst>
          </p:cNvPr>
          <p:cNvSpPr/>
          <p:nvPr/>
        </p:nvSpPr>
        <p:spPr>
          <a:xfrm>
            <a:off x="8304352" y="4541829"/>
            <a:ext cx="2249214" cy="150400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안 정 성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AD652EA-6CB1-4FD3-8E73-ADDC5E57E0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276" y="2175882"/>
            <a:ext cx="4682118" cy="4682118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2588CE50-83F1-4BCD-88D7-EAE555FEB7A6}"/>
              </a:ext>
            </a:extLst>
          </p:cNvPr>
          <p:cNvSpPr/>
          <p:nvPr/>
        </p:nvSpPr>
        <p:spPr>
          <a:xfrm>
            <a:off x="5154261" y="3127001"/>
            <a:ext cx="2249214" cy="11666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개인정보 요구 </a:t>
            </a:r>
            <a:r>
              <a:rPr lang="en-US" altLang="ko-KR" sz="2000" b="1" dirty="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X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9B5506F-5098-4C26-B003-348C5CA5C8DB}"/>
              </a:ext>
            </a:extLst>
          </p:cNvPr>
          <p:cNvSpPr/>
          <p:nvPr/>
        </p:nvSpPr>
        <p:spPr>
          <a:xfrm>
            <a:off x="5122728" y="4695909"/>
            <a:ext cx="2249214" cy="11666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전체 네트워크</a:t>
            </a:r>
            <a:endParaRPr lang="en-US" altLang="ko-KR" sz="2000" b="1" dirty="0">
              <a:solidFill>
                <a:schemeClr val="tx1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타격 감소 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14A10B-B101-450D-8DB7-B5321C097C98}"/>
              </a:ext>
            </a:extLst>
          </p:cNvPr>
          <p:cNvCxnSpPr/>
          <p:nvPr/>
        </p:nvCxnSpPr>
        <p:spPr>
          <a:xfrm>
            <a:off x="4258802" y="3692408"/>
            <a:ext cx="908082" cy="728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E69418E-C510-4FA0-BB5F-6AB51F6B8346}"/>
              </a:ext>
            </a:extLst>
          </p:cNvPr>
          <p:cNvCxnSpPr/>
          <p:nvPr/>
        </p:nvCxnSpPr>
        <p:spPr>
          <a:xfrm>
            <a:off x="7415186" y="3688764"/>
            <a:ext cx="908082" cy="728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CDED44C-D687-4D6A-A845-E2399C418D80}"/>
              </a:ext>
            </a:extLst>
          </p:cNvPr>
          <p:cNvCxnSpPr/>
          <p:nvPr/>
        </p:nvCxnSpPr>
        <p:spPr>
          <a:xfrm>
            <a:off x="7384565" y="5278931"/>
            <a:ext cx="908082" cy="728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64C8BDD-139D-4487-BCB9-DF66D88A0C05}"/>
              </a:ext>
            </a:extLst>
          </p:cNvPr>
          <p:cNvCxnSpPr/>
          <p:nvPr/>
        </p:nvCxnSpPr>
        <p:spPr>
          <a:xfrm>
            <a:off x="4245704" y="5254029"/>
            <a:ext cx="908082" cy="728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004203-6B49-4A60-B26B-471CD81A6A0A}"/>
              </a:ext>
            </a:extLst>
          </p:cNvPr>
          <p:cNvSpPr/>
          <p:nvPr/>
        </p:nvSpPr>
        <p:spPr>
          <a:xfrm>
            <a:off x="1132461" y="1403482"/>
            <a:ext cx="9927425" cy="4437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https://www.onedaymentor.com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630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5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</a:t>
            </a:r>
            <a:r>
              <a:rPr lang="en-US" altLang="ko-KR" sz="3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5) </a:t>
            </a:r>
            <a:r>
              <a:rPr lang="ko-KR" altLang="en-US" sz="3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설계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38118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7" name="내용 개체 틀 17">
            <a:extLst>
              <a:ext uri="{FF2B5EF4-FFF2-40B4-BE49-F238E27FC236}">
                <a16:creationId xmlns:a16="http://schemas.microsoft.com/office/drawing/2014/main" id="{DFE71FB9-0418-4CA2-821C-21329789AB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6393" y="1995180"/>
            <a:ext cx="9240165" cy="4351338"/>
          </a:xfrm>
        </p:spPr>
        <p:txBody>
          <a:bodyPr/>
          <a:lstStyle/>
          <a:p>
            <a:pPr marL="0" indent="0" algn="ctr" fontAlgn="base">
              <a:lnSpc>
                <a:spcPct val="150000"/>
              </a:lnSpc>
              <a:buNone/>
            </a:pPr>
            <a:endParaRPr lang="en-US" altLang="ko-KR" baseline="300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0" indent="0" algn="ctr" fontAlgn="base">
              <a:lnSpc>
                <a:spcPct val="150000"/>
              </a:lnSpc>
              <a:buNone/>
            </a:pPr>
            <a:endParaRPr lang="en-US" altLang="ko-KR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4BED5DE5-7EF3-4FCB-81C1-53AE6EA4B60C}"/>
              </a:ext>
            </a:extLst>
          </p:cNvPr>
          <p:cNvGrpSpPr/>
          <p:nvPr/>
        </p:nvGrpSpPr>
        <p:grpSpPr>
          <a:xfrm>
            <a:off x="1664839" y="2513866"/>
            <a:ext cx="8922383" cy="3252753"/>
            <a:chOff x="1664839" y="2513866"/>
            <a:chExt cx="8922383" cy="3252753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844255B6-3EEB-43AC-82D5-0A0B01CBC59B}"/>
                </a:ext>
              </a:extLst>
            </p:cNvPr>
            <p:cNvSpPr/>
            <p:nvPr/>
          </p:nvSpPr>
          <p:spPr>
            <a:xfrm>
              <a:off x="1664839" y="2513866"/>
              <a:ext cx="2843634" cy="107467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블록체인 네트워크</a:t>
              </a:r>
            </a:p>
          </p:txBody>
        </p:sp>
        <p:sp>
          <p:nvSpPr>
            <p:cNvPr id="36" name="구름 35">
              <a:extLst>
                <a:ext uri="{FF2B5EF4-FFF2-40B4-BE49-F238E27FC236}">
                  <a16:creationId xmlns:a16="http://schemas.microsoft.com/office/drawing/2014/main" id="{38E02F97-26B3-4FE6-B25A-370BE16B6B85}"/>
                </a:ext>
              </a:extLst>
            </p:cNvPr>
            <p:cNvSpPr/>
            <p:nvPr/>
          </p:nvSpPr>
          <p:spPr>
            <a:xfrm>
              <a:off x="6187774" y="4662672"/>
              <a:ext cx="2828114" cy="662442"/>
            </a:xfrm>
            <a:prstGeom prst="cloud">
              <a:avLst/>
            </a:prstGeom>
            <a:solidFill>
              <a:srgbClr val="B6C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ysClr val="windowText" lastClr="000000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인터넷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923ECCF-D4FB-4A4A-AF47-5588873DF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1831" y="4222042"/>
              <a:ext cx="0" cy="4342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31AB8E7-E277-40DF-8F91-6F7F72DE3A64}"/>
                </a:ext>
              </a:extLst>
            </p:cNvPr>
            <p:cNvSpPr/>
            <p:nvPr/>
          </p:nvSpPr>
          <p:spPr>
            <a:xfrm>
              <a:off x="6306949" y="3377067"/>
              <a:ext cx="2472205" cy="81835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b="1" dirty="0">
                  <a:solidFill>
                    <a:sysClr val="windowText" lastClr="000000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한성대학교</a:t>
              </a:r>
              <a:endParaRPr lang="en-US" altLang="ko-KR" b="1" dirty="0">
                <a:solidFill>
                  <a:sysClr val="windowText" lastClr="0000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  <a:p>
              <a:pPr algn="ctr"/>
              <a:r>
                <a:rPr lang="en-US" altLang="ko-KR" b="1" dirty="0">
                  <a:solidFill>
                    <a:sysClr val="windowText" lastClr="000000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Network</a:t>
              </a:r>
              <a:endParaRPr lang="ko-KR" altLang="en-US" b="1" dirty="0">
                <a:solidFill>
                  <a:sysClr val="windowText" lastClr="0000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C72B4ADC-3E7C-44DA-AFD9-0750C3AADA47}"/>
                </a:ext>
              </a:extLst>
            </p:cNvPr>
            <p:cNvSpPr/>
            <p:nvPr/>
          </p:nvSpPr>
          <p:spPr>
            <a:xfrm>
              <a:off x="2027579" y="4113751"/>
              <a:ext cx="1971670" cy="47861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 err="1">
                  <a:solidFill>
                    <a:sysClr val="windowText" lastClr="000000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Infura</a:t>
              </a:r>
              <a:r>
                <a:rPr lang="en-US" altLang="ko-KR" dirty="0">
                  <a:solidFill>
                    <a:sysClr val="windowText" lastClr="000000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 API</a:t>
              </a:r>
              <a:endParaRPr lang="ko-KR" altLang="en-US" dirty="0">
                <a:solidFill>
                  <a:sysClr val="windowText" lastClr="0000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3D14CF8E-FD93-43A3-B6AC-F87127359F90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 flipV="1">
              <a:off x="7601831" y="5324409"/>
              <a:ext cx="0" cy="4422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C39A7E30-67E1-4AF5-A870-DB80CD7B3A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79815" y="3095001"/>
              <a:ext cx="7268" cy="267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D1E86099-77AB-4C75-81BE-B70FBA00B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8664" y="3588540"/>
              <a:ext cx="0" cy="525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B7F4BDFE-3A2D-4243-81D9-342C0DCE2C93}"/>
                </a:ext>
              </a:extLst>
            </p:cNvPr>
            <p:cNvSpPr/>
            <p:nvPr/>
          </p:nvSpPr>
          <p:spPr>
            <a:xfrm>
              <a:off x="9320615" y="3355663"/>
              <a:ext cx="1266607" cy="6109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Web Server</a:t>
              </a:r>
              <a:endParaRPr lang="ko-KR" altLang="en-US" dirty="0">
                <a:solidFill>
                  <a:sysClr val="windowText" lastClr="0000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55" name="원통형 54">
              <a:extLst>
                <a:ext uri="{FF2B5EF4-FFF2-40B4-BE49-F238E27FC236}">
                  <a16:creationId xmlns:a16="http://schemas.microsoft.com/office/drawing/2014/main" id="{651F0C84-FBC0-4707-82FF-C471D340F8DC}"/>
                </a:ext>
              </a:extLst>
            </p:cNvPr>
            <p:cNvSpPr/>
            <p:nvPr/>
          </p:nvSpPr>
          <p:spPr>
            <a:xfrm>
              <a:off x="9506610" y="4353747"/>
              <a:ext cx="831156" cy="562279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DB</a:t>
              </a:r>
              <a:endParaRPr lang="ko-KR" altLang="en-US" dirty="0">
                <a:solidFill>
                  <a:sysClr val="windowText" lastClr="0000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03138026-014D-4759-8911-DBC4B6F51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9155" y="3727299"/>
              <a:ext cx="541460" cy="16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CBD4C2A3-701E-4E33-8D95-663087B3869E}"/>
                </a:ext>
              </a:extLst>
            </p:cNvPr>
            <p:cNvCxnSpPr>
              <a:cxnSpLocks/>
            </p:cNvCxnSpPr>
            <p:nvPr/>
          </p:nvCxnSpPr>
          <p:spPr>
            <a:xfrm>
              <a:off x="9907353" y="3993295"/>
              <a:ext cx="2" cy="30178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BAADA9B-254F-4FEB-9DE1-E027B9F16640}"/>
              </a:ext>
            </a:extLst>
          </p:cNvPr>
          <p:cNvCxnSpPr>
            <a:cxnSpLocks/>
          </p:cNvCxnSpPr>
          <p:nvPr/>
        </p:nvCxnSpPr>
        <p:spPr>
          <a:xfrm flipH="1">
            <a:off x="3999249" y="2697258"/>
            <a:ext cx="2472205" cy="159782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ADEE9F5E-799F-4E93-B805-53A01ECAD37A}"/>
              </a:ext>
            </a:extLst>
          </p:cNvPr>
          <p:cNvCxnSpPr>
            <a:cxnSpLocks/>
          </p:cNvCxnSpPr>
          <p:nvPr/>
        </p:nvCxnSpPr>
        <p:spPr>
          <a:xfrm flipH="1" flipV="1">
            <a:off x="3960906" y="4351999"/>
            <a:ext cx="2549577" cy="170000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E9AA3DF1-E001-43CC-980F-346AD7C100AC}"/>
              </a:ext>
            </a:extLst>
          </p:cNvPr>
          <p:cNvSpPr/>
          <p:nvPr/>
        </p:nvSpPr>
        <p:spPr>
          <a:xfrm>
            <a:off x="6543912" y="5643454"/>
            <a:ext cx="2219278" cy="10178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웹 클라이언트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5F73A0F1-BDC5-4176-8845-520B904BB13B}"/>
              </a:ext>
            </a:extLst>
          </p:cNvPr>
          <p:cNvSpPr/>
          <p:nvPr/>
        </p:nvSpPr>
        <p:spPr>
          <a:xfrm>
            <a:off x="6658031" y="6014678"/>
            <a:ext cx="875116" cy="53247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300" dirty="0">
                <a:solidFill>
                  <a:sysClr val="windowText" lastClr="0000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Web</a:t>
            </a:r>
          </a:p>
          <a:p>
            <a:pPr algn="ctr"/>
            <a:r>
              <a:rPr lang="en-US" altLang="ko-KR" sz="1300" dirty="0">
                <a:solidFill>
                  <a:sysClr val="windowText" lastClr="0000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Page</a:t>
            </a:r>
            <a:endParaRPr lang="ko-KR" altLang="en-US" sz="1300" dirty="0">
              <a:solidFill>
                <a:sysClr val="windowText" lastClr="000000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317C622-BDC8-4909-B78D-9094B498E7BD}"/>
              </a:ext>
            </a:extLst>
          </p:cNvPr>
          <p:cNvSpPr/>
          <p:nvPr/>
        </p:nvSpPr>
        <p:spPr>
          <a:xfrm>
            <a:off x="7694013" y="6014678"/>
            <a:ext cx="875116" cy="53247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300" dirty="0">
                <a:solidFill>
                  <a:sysClr val="windowText" lastClr="0000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Meta</a:t>
            </a:r>
          </a:p>
          <a:p>
            <a:pPr algn="ctr"/>
            <a:r>
              <a:rPr lang="en-US" altLang="ko-KR" sz="1300" dirty="0">
                <a:solidFill>
                  <a:sysClr val="windowText" lastClr="0000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Mask</a:t>
            </a:r>
            <a:endParaRPr lang="ko-KR" altLang="en-US" sz="1300" dirty="0">
              <a:solidFill>
                <a:sysClr val="windowText" lastClr="000000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4F91593-93B9-4DC2-8BEC-E881BF82DF0B}"/>
              </a:ext>
            </a:extLst>
          </p:cNvPr>
          <p:cNvSpPr/>
          <p:nvPr/>
        </p:nvSpPr>
        <p:spPr>
          <a:xfrm>
            <a:off x="6461029" y="2062367"/>
            <a:ext cx="2219278" cy="10178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웹 클라이언트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10E51C54-F4E0-437B-9C9C-D0907807B692}"/>
              </a:ext>
            </a:extLst>
          </p:cNvPr>
          <p:cNvSpPr/>
          <p:nvPr/>
        </p:nvSpPr>
        <p:spPr>
          <a:xfrm>
            <a:off x="6575148" y="2433591"/>
            <a:ext cx="875116" cy="53247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300" dirty="0">
                <a:solidFill>
                  <a:sysClr val="windowText" lastClr="0000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Web</a:t>
            </a:r>
          </a:p>
          <a:p>
            <a:pPr algn="ctr"/>
            <a:r>
              <a:rPr lang="en-US" altLang="ko-KR" sz="1300" dirty="0">
                <a:solidFill>
                  <a:sysClr val="windowText" lastClr="0000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Page</a:t>
            </a:r>
            <a:endParaRPr lang="ko-KR" altLang="en-US" sz="1300" dirty="0">
              <a:solidFill>
                <a:sysClr val="windowText" lastClr="000000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4B0EE55-0918-4CA9-9389-7F7D1DEAC7E3}"/>
              </a:ext>
            </a:extLst>
          </p:cNvPr>
          <p:cNvSpPr/>
          <p:nvPr/>
        </p:nvSpPr>
        <p:spPr>
          <a:xfrm>
            <a:off x="7611130" y="2433591"/>
            <a:ext cx="875116" cy="53247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300" dirty="0">
                <a:solidFill>
                  <a:sysClr val="windowText" lastClr="0000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Meta</a:t>
            </a:r>
          </a:p>
          <a:p>
            <a:pPr algn="ctr"/>
            <a:r>
              <a:rPr lang="en-US" altLang="ko-KR" sz="1300" dirty="0">
                <a:solidFill>
                  <a:sysClr val="windowText" lastClr="0000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Mask</a:t>
            </a:r>
            <a:endParaRPr lang="ko-KR" altLang="en-US" sz="1300" dirty="0">
              <a:solidFill>
                <a:sysClr val="windowText" lastClr="000000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9C43C4D-B1C2-4F35-B549-AEE6126EF913}"/>
              </a:ext>
            </a:extLst>
          </p:cNvPr>
          <p:cNvSpPr/>
          <p:nvPr/>
        </p:nvSpPr>
        <p:spPr>
          <a:xfrm>
            <a:off x="1132461" y="1403482"/>
            <a:ext cx="9927425" cy="4437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https://www.onedaymentor.com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20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5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6) </a:t>
            </a: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사용 언어 및 기술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5545C-EA9A-46C9-A9AD-2A0FF9223440}"/>
              </a:ext>
            </a:extLst>
          </p:cNvPr>
          <p:cNvSpPr txBox="1"/>
          <p:nvPr/>
        </p:nvSpPr>
        <p:spPr>
          <a:xfrm>
            <a:off x="1685258" y="2701415"/>
            <a:ext cx="9023705" cy="267765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507A9C-A36A-4CFD-BA9A-590951B4AA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74787" y="3438560"/>
            <a:ext cx="5181600" cy="4351338"/>
          </a:xfrm>
        </p:spPr>
        <p:txBody>
          <a:bodyPr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en-US" altLang="ko-KR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Solidity</a:t>
            </a:r>
          </a:p>
          <a:p>
            <a:pPr fontAlgn="base">
              <a:lnSpc>
                <a:spcPct val="100000"/>
              </a:lnSpc>
            </a:pPr>
            <a:r>
              <a:rPr lang="ko-KR" altLang="en-US" dirty="0" err="1">
                <a:latin typeface="다음_SemiBold" panose="02000700060000000000" pitchFamily="2" charset="-127"/>
                <a:ea typeface="다음_SemiBold" panose="02000700060000000000" pitchFamily="2" charset="-127"/>
              </a:rPr>
              <a:t>트러플</a:t>
            </a:r>
            <a:r>
              <a:rPr lang="en-US" altLang="ko-KR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(Truffle) </a:t>
            </a:r>
          </a:p>
          <a:p>
            <a:pPr fontAlgn="base">
              <a:lnSpc>
                <a:spcPct val="100000"/>
              </a:lnSpc>
            </a:pPr>
            <a:r>
              <a:rPr lang="ko-KR" altLang="en-US" dirty="0" err="1">
                <a:latin typeface="다음_SemiBold" panose="02000700060000000000" pitchFamily="2" charset="-127"/>
                <a:ea typeface="다음_SemiBold" panose="02000700060000000000" pitchFamily="2" charset="-127"/>
              </a:rPr>
              <a:t>인퓨라</a:t>
            </a:r>
            <a:r>
              <a:rPr lang="en-US" altLang="ko-KR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(</a:t>
            </a:r>
            <a:r>
              <a:rPr lang="en-US" altLang="ko-KR" dirty="0" err="1">
                <a:latin typeface="다음_SemiBold" panose="02000700060000000000" pitchFamily="2" charset="-127"/>
                <a:ea typeface="다음_SemiBold" panose="02000700060000000000" pitchFamily="2" charset="-127"/>
              </a:rPr>
              <a:t>Infura</a:t>
            </a:r>
            <a:r>
              <a:rPr lang="en-US" altLang="ko-KR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) </a:t>
            </a:r>
          </a:p>
          <a:p>
            <a:pPr fontAlgn="base">
              <a:lnSpc>
                <a:spcPct val="100000"/>
              </a:lnSpc>
            </a:pPr>
            <a:r>
              <a:rPr lang="en-US" altLang="ko-KR" dirty="0" err="1">
                <a:latin typeface="다음_SemiBold" panose="02000700060000000000" pitchFamily="2" charset="-127"/>
                <a:ea typeface="다음_SemiBold" panose="02000700060000000000" pitchFamily="2" charset="-127"/>
              </a:rPr>
              <a:t>MetaMask</a:t>
            </a:r>
            <a:r>
              <a:rPr lang="en-US" altLang="ko-KR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 </a:t>
            </a:r>
          </a:p>
          <a:p>
            <a:pPr fontAlgn="base">
              <a:lnSpc>
                <a:spcPct val="100000"/>
              </a:lnSpc>
            </a:pPr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ED18C007-9590-4D5C-9607-36A6B0F6B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6614" y="3429000"/>
            <a:ext cx="5181600" cy="4351338"/>
          </a:xfrm>
        </p:spPr>
        <p:txBody>
          <a:bodyPr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en-US" altLang="ko-KR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HTML/CSS/</a:t>
            </a:r>
            <a:r>
              <a:rPr lang="en-US" altLang="ko-KR" dirty="0" err="1">
                <a:latin typeface="다음_SemiBold" panose="02000700060000000000" pitchFamily="2" charset="-127"/>
                <a:ea typeface="다음_SemiBold" panose="02000700060000000000" pitchFamily="2" charset="-127"/>
              </a:rPr>
              <a:t>Javascript</a:t>
            </a:r>
            <a:r>
              <a:rPr lang="en-US" altLang="ko-KR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 </a:t>
            </a:r>
          </a:p>
          <a:p>
            <a:pPr fontAlgn="base">
              <a:lnSpc>
                <a:spcPct val="100000"/>
              </a:lnSpc>
            </a:pPr>
            <a:r>
              <a:rPr lang="en-US" altLang="ko-KR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Web3.js</a:t>
            </a:r>
          </a:p>
          <a:p>
            <a:pPr fontAlgn="base">
              <a:lnSpc>
                <a:spcPct val="100000"/>
              </a:lnSpc>
            </a:pPr>
            <a:r>
              <a:rPr lang="en-US" altLang="ko-KR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Apache / Tomcat </a:t>
            </a:r>
          </a:p>
          <a:p>
            <a:pPr fontAlgn="base">
              <a:lnSpc>
                <a:spcPct val="100000"/>
              </a:lnSpc>
            </a:pPr>
            <a:r>
              <a:rPr lang="en-US" altLang="ko-KR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MySQL</a:t>
            </a:r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176834-8E09-4603-8EB9-D56DFB544694}"/>
              </a:ext>
            </a:extLst>
          </p:cNvPr>
          <p:cNvSpPr/>
          <p:nvPr/>
        </p:nvSpPr>
        <p:spPr>
          <a:xfrm>
            <a:off x="1628975" y="2584408"/>
            <a:ext cx="4116060" cy="38372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B288D2-D37D-4D0C-98CC-B7B4CD58B7BB}"/>
              </a:ext>
            </a:extLst>
          </p:cNvPr>
          <p:cNvSpPr txBox="1"/>
          <p:nvPr/>
        </p:nvSpPr>
        <p:spPr>
          <a:xfrm>
            <a:off x="2455486" y="2365010"/>
            <a:ext cx="224404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블록체인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6E0FB65-1367-4D29-99F1-B04FBC39002C}"/>
              </a:ext>
            </a:extLst>
          </p:cNvPr>
          <p:cNvSpPr/>
          <p:nvPr/>
        </p:nvSpPr>
        <p:spPr>
          <a:xfrm>
            <a:off x="6143855" y="2547927"/>
            <a:ext cx="4419170" cy="38372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A09BCC-87AB-49F6-A490-299F6F10ADB5}"/>
              </a:ext>
            </a:extLst>
          </p:cNvPr>
          <p:cNvSpPr txBox="1"/>
          <p:nvPr/>
        </p:nvSpPr>
        <p:spPr>
          <a:xfrm>
            <a:off x="7824191" y="2357817"/>
            <a:ext cx="88738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웹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85700B-3C1F-4FAF-AEA3-167328EB725C}"/>
              </a:ext>
            </a:extLst>
          </p:cNvPr>
          <p:cNvSpPr/>
          <p:nvPr/>
        </p:nvSpPr>
        <p:spPr>
          <a:xfrm>
            <a:off x="1132461" y="1403482"/>
            <a:ext cx="9927425" cy="4437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https://www.onedaymentor.com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48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5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7) </a:t>
            </a: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현재 진행 상황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F63C4-F184-44F4-BC51-CCCEF4802A8E}"/>
              </a:ext>
            </a:extLst>
          </p:cNvPr>
          <p:cNvSpPr txBox="1"/>
          <p:nvPr/>
        </p:nvSpPr>
        <p:spPr>
          <a:xfrm>
            <a:off x="1132461" y="2013193"/>
            <a:ext cx="9549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1. </a:t>
            </a:r>
            <a:r>
              <a:rPr lang="ko-KR" altLang="en-US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설계</a:t>
            </a:r>
            <a:endParaRPr lang="en-US" altLang="ko-KR" sz="3200" b="1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102911F-661B-4FD6-9F17-FE5887211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02" y="2631642"/>
            <a:ext cx="2924060" cy="405470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1666A15-125C-4E97-814F-39222EB7F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749" y="2636542"/>
            <a:ext cx="2924060" cy="405000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2A3CA92-E6C4-474F-B039-141E98AD4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804" y="2619466"/>
            <a:ext cx="2870295" cy="408701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57B0A12-CF22-4AC5-9E56-E79C3B3BF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024" y="2636543"/>
            <a:ext cx="2870398" cy="408729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32C40F5-24E9-4C9B-AE83-F5F21A1C74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4189" y="2657759"/>
            <a:ext cx="2870399" cy="406689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11BC8AA-45B7-4606-9E6C-7E15FECD7B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6117" y="2636541"/>
            <a:ext cx="2881661" cy="408729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F58282-8E93-483F-B1EF-92CF3D33E836}"/>
              </a:ext>
            </a:extLst>
          </p:cNvPr>
          <p:cNvSpPr/>
          <p:nvPr/>
        </p:nvSpPr>
        <p:spPr>
          <a:xfrm>
            <a:off x="1132461" y="1403482"/>
            <a:ext cx="9927425" cy="4437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https://www.onedaymentor.com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0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5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7) </a:t>
            </a: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현재 진행 상황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9913CF-FE1F-46F1-BEF2-F4A9EDFAE2F2}"/>
              </a:ext>
            </a:extLst>
          </p:cNvPr>
          <p:cNvSpPr txBox="1"/>
          <p:nvPr/>
        </p:nvSpPr>
        <p:spPr>
          <a:xfrm>
            <a:off x="1215181" y="3130057"/>
            <a:ext cx="9927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2. </a:t>
            </a:r>
            <a:r>
              <a:rPr lang="ko-KR" altLang="en-US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주 </a:t>
            </a:r>
            <a:r>
              <a:rPr lang="en-US" altLang="ko-KR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1</a:t>
            </a:r>
            <a:r>
              <a:rPr lang="ko-KR" altLang="en-US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회 교수님 면담</a:t>
            </a:r>
            <a:r>
              <a:rPr lang="en-US" altLang="ko-KR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 </a:t>
            </a:r>
            <a:r>
              <a:rPr lang="ko-KR" altLang="en-US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및 피드백</a:t>
            </a:r>
            <a:endParaRPr lang="en-US" altLang="ko-KR" sz="3200" b="1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algn="ctr"/>
            <a:endParaRPr lang="en-US" altLang="ko-KR" sz="3200" b="1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algn="ctr"/>
            <a:r>
              <a:rPr lang="en-US" altLang="ko-KR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3. </a:t>
            </a:r>
            <a:r>
              <a:rPr lang="ko-KR" altLang="en-US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현 블록체인 전문가 세미나</a:t>
            </a:r>
            <a:r>
              <a:rPr lang="en-US" altLang="ko-KR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 (7/17 </a:t>
            </a:r>
            <a:r>
              <a:rPr lang="ko-KR" altLang="en-US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수</a:t>
            </a:r>
            <a:r>
              <a:rPr lang="en-US" altLang="ko-KR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)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C7E535-BE1D-426E-9BBD-6C5ECFDBD6D6}"/>
              </a:ext>
            </a:extLst>
          </p:cNvPr>
          <p:cNvSpPr/>
          <p:nvPr/>
        </p:nvSpPr>
        <p:spPr>
          <a:xfrm>
            <a:off x="1132461" y="1403482"/>
            <a:ext cx="9927425" cy="4437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https://www.onedaymentor.com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5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5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7) </a:t>
            </a: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현재 진행 상황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4437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https://www.onedaymentor.com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1DCD6C-1065-4406-B682-15794532272E}"/>
              </a:ext>
            </a:extLst>
          </p:cNvPr>
          <p:cNvSpPr txBox="1"/>
          <p:nvPr/>
        </p:nvSpPr>
        <p:spPr>
          <a:xfrm>
            <a:off x="4540046" y="2135766"/>
            <a:ext cx="4471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4.</a:t>
            </a:r>
            <a:r>
              <a:rPr lang="ko-KR" altLang="en-US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 </a:t>
            </a:r>
            <a:r>
              <a:rPr lang="en-US" altLang="ko-KR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UI (</a:t>
            </a:r>
            <a:r>
              <a:rPr lang="ko-KR" altLang="en-US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웹 페이지</a:t>
            </a:r>
            <a:r>
              <a:rPr lang="en-US" altLang="ko-KR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)</a:t>
            </a:r>
            <a:endParaRPr lang="ko-KR" altLang="en-US" sz="3200" b="1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4E4F4D4-833E-4947-9CF7-99F20C3D0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85" y="1276045"/>
            <a:ext cx="10290629" cy="557409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09EEED3-A9C6-4FB0-923F-F915CB3C7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38" y="1246628"/>
            <a:ext cx="10324132" cy="559223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B7A5B0E-AEF2-4D82-933F-FCC6BC9FF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07" y="1209398"/>
            <a:ext cx="10324132" cy="559223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101B267-78EE-46EB-A8EC-8BD3AFAD3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384" y="1187813"/>
            <a:ext cx="10363981" cy="56138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0EFD495-AA39-4ABD-8CA9-B64F8B23A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936" y="1184177"/>
            <a:ext cx="10392019" cy="562901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1F4D9D2-D69D-4EEE-99E0-6B7D6F3EF4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449" y="1236489"/>
            <a:ext cx="10414300" cy="564107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53BE0E6-9A90-4902-9B74-2085B690FC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384" y="1236489"/>
            <a:ext cx="10414300" cy="564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5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7) </a:t>
            </a: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현재 진행 상황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675642-0FCC-4E3B-B9A3-AB8C87EF5352}"/>
              </a:ext>
            </a:extLst>
          </p:cNvPr>
          <p:cNvSpPr txBox="1"/>
          <p:nvPr/>
        </p:nvSpPr>
        <p:spPr>
          <a:xfrm>
            <a:off x="1218473" y="2013193"/>
            <a:ext cx="9927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5. Crypto Zombie</a:t>
            </a:r>
            <a:r>
              <a:rPr lang="ko-KR" altLang="en-US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 </a:t>
            </a:r>
            <a:r>
              <a:rPr lang="en-US" altLang="ko-KR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– solidity </a:t>
            </a:r>
            <a:r>
              <a:rPr lang="ko-KR" altLang="en-US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교육 웹사이트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6D6611-1FC7-455F-B2CC-CA06A4E60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20"/>
          <a:stretch/>
        </p:blipFill>
        <p:spPr>
          <a:xfrm>
            <a:off x="2446467" y="2645942"/>
            <a:ext cx="7471437" cy="37392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0CBF27-C301-4B2C-AA1C-A7F141A120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63"/>
          <a:stretch/>
        </p:blipFill>
        <p:spPr>
          <a:xfrm>
            <a:off x="2445524" y="2596032"/>
            <a:ext cx="7660296" cy="383907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5B3BD4-73E5-4289-8204-6AF6F7141F0A}"/>
              </a:ext>
            </a:extLst>
          </p:cNvPr>
          <p:cNvSpPr/>
          <p:nvPr/>
        </p:nvSpPr>
        <p:spPr>
          <a:xfrm>
            <a:off x="1132461" y="1403482"/>
            <a:ext cx="9927425" cy="4437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https://www.onedaymentor.com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458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5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</a:t>
            </a:r>
            <a:r>
              <a:rPr lang="ko-KR" altLang="en-US" sz="32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  <a:cs typeface="Aharoni" panose="020B0604020202020204" pitchFamily="2" charset="-79"/>
              </a:rPr>
              <a:t>목차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SemiBold" panose="02000700060000000000" pitchFamily="2" charset="-127"/>
              <a:ea typeface="다음_SemiBold" panose="02000700060000000000" pitchFamily="2" charset="-127"/>
              <a:cs typeface="Aharoni" panose="020B0604020202020204" pitchFamily="2" charset="-79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32461" y="1403483"/>
            <a:ext cx="9927425" cy="44614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https://www.onedaymentor.com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D6DF50F7-2E5E-46B4-814B-821149AB6B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3733" y="2654907"/>
            <a:ext cx="5181600" cy="435133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AutoNum type="arabicParenR"/>
            </a:pPr>
            <a:r>
              <a: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작품 설명</a:t>
            </a:r>
            <a:endParaRPr lang="en-US" altLang="ko-KR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arenR"/>
            </a:pPr>
            <a:r>
              <a:rPr lang="ko-KR" altLang="en-US" dirty="0" err="1">
                <a:latin typeface="다음_SemiBold" panose="02000700060000000000" pitchFamily="2" charset="-127"/>
                <a:ea typeface="다음_SemiBold" panose="02000700060000000000" pitchFamily="2" charset="-127"/>
              </a:rPr>
              <a:t>블록체인이란</a:t>
            </a:r>
            <a:r>
              <a:rPr lang="en-US" altLang="ko-KR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?</a:t>
            </a: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작동 방식</a:t>
            </a:r>
            <a:endParaRPr lang="en-US" altLang="ko-KR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기존 시스템과의 차별성</a:t>
            </a:r>
            <a:endParaRPr lang="en-US" altLang="ko-KR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08065B80-3F0A-4CFA-B696-042636245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188" y="2654907"/>
            <a:ext cx="5181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5) </a:t>
            </a:r>
            <a:r>
              <a: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설계</a:t>
            </a:r>
            <a:endParaRPr lang="en-US" altLang="ko-KR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6) </a:t>
            </a:r>
            <a:r>
              <a: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사용 언어 및 기술</a:t>
            </a:r>
            <a:endParaRPr lang="en-US" altLang="ko-KR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7) </a:t>
            </a:r>
            <a:r>
              <a: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현재 진행 상황</a:t>
            </a:r>
            <a:endParaRPr lang="en-US" altLang="ko-KR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8) </a:t>
            </a:r>
            <a:r>
              <a: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계획</a:t>
            </a:r>
            <a:endParaRPr lang="en-US" altLang="ko-KR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314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5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7) </a:t>
            </a: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현재 진행 상황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F63C4-F184-44F4-BC51-CCCEF4802A8E}"/>
              </a:ext>
            </a:extLst>
          </p:cNvPr>
          <p:cNvSpPr txBox="1"/>
          <p:nvPr/>
        </p:nvSpPr>
        <p:spPr>
          <a:xfrm>
            <a:off x="1132461" y="2013193"/>
            <a:ext cx="9927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6.</a:t>
            </a:r>
            <a:r>
              <a:rPr lang="ko-KR" altLang="en-US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 스마트 </a:t>
            </a:r>
            <a:r>
              <a:rPr lang="ko-KR" altLang="en-US" sz="3200" b="1" dirty="0" err="1">
                <a:latin typeface="다음_SemiBold" panose="02000700060000000000" pitchFamily="2" charset="-127"/>
                <a:ea typeface="다음_SemiBold" panose="02000700060000000000" pitchFamily="2" charset="-127"/>
              </a:rPr>
              <a:t>컨트랙트</a:t>
            </a:r>
            <a:r>
              <a:rPr lang="ko-KR" altLang="en-US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 코딩 </a:t>
            </a:r>
            <a:r>
              <a:rPr lang="en-US" altLang="ko-KR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(</a:t>
            </a:r>
            <a:r>
              <a:rPr lang="ko-KR" altLang="en-US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송금 기능</a:t>
            </a:r>
            <a:r>
              <a:rPr lang="en-US" altLang="ko-KR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)</a:t>
            </a:r>
            <a:r>
              <a:rPr lang="ko-KR" altLang="en-US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CAE1C8-76EC-4406-BDD7-6C3653BC0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352" y="2636068"/>
            <a:ext cx="6201282" cy="4121301"/>
          </a:xfrm>
          <a:prstGeom prst="rect">
            <a:avLst/>
          </a:prstGeom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FE8758-6216-470B-9CA4-B995E0C81016}"/>
              </a:ext>
            </a:extLst>
          </p:cNvPr>
          <p:cNvSpPr/>
          <p:nvPr/>
        </p:nvSpPr>
        <p:spPr>
          <a:xfrm>
            <a:off x="1132461" y="1403482"/>
            <a:ext cx="9927425" cy="4437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https://www.onedaymentor.com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351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5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7) </a:t>
            </a: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현재 진행 상황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5545C-EA9A-46C9-A9AD-2A0FF9223440}"/>
              </a:ext>
            </a:extLst>
          </p:cNvPr>
          <p:cNvSpPr txBox="1"/>
          <p:nvPr/>
        </p:nvSpPr>
        <p:spPr>
          <a:xfrm>
            <a:off x="1722853" y="2583431"/>
            <a:ext cx="9240165" cy="267765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F63C4-F184-44F4-BC51-CCCEF4802A8E}"/>
              </a:ext>
            </a:extLst>
          </p:cNvPr>
          <p:cNvSpPr txBox="1"/>
          <p:nvPr/>
        </p:nvSpPr>
        <p:spPr>
          <a:xfrm>
            <a:off x="1132461" y="2013193"/>
            <a:ext cx="983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7. </a:t>
            </a:r>
            <a:r>
              <a:rPr lang="ko-KR" altLang="en-US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웹 </a:t>
            </a:r>
            <a:r>
              <a:rPr lang="en-US" altLang="ko-KR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– </a:t>
            </a:r>
            <a:r>
              <a:rPr lang="ko-KR" altLang="en-US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블록체인 연동 테스트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DEAB20-8DDA-49F0-A2D5-15B5CAF6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71" y="2976366"/>
            <a:ext cx="5174864" cy="31028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15364A-DE4C-4DD2-900D-053346017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935" y="2860104"/>
            <a:ext cx="4852471" cy="333538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F9C8BA-6780-474F-86A7-69E0EC6714BF}"/>
              </a:ext>
            </a:extLst>
          </p:cNvPr>
          <p:cNvSpPr/>
          <p:nvPr/>
        </p:nvSpPr>
        <p:spPr>
          <a:xfrm>
            <a:off x="1132461" y="1403482"/>
            <a:ext cx="9927425" cy="4437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https://www.onedaymentor.com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57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5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8) </a:t>
            </a: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계획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A08D8-6E43-48D1-A823-18288E026EE2}"/>
              </a:ext>
            </a:extLst>
          </p:cNvPr>
          <p:cNvSpPr txBox="1"/>
          <p:nvPr/>
        </p:nvSpPr>
        <p:spPr>
          <a:xfrm>
            <a:off x="1323473" y="2249905"/>
            <a:ext cx="973641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~7</a:t>
            </a:r>
            <a:r>
              <a:rPr lang="ko-KR" altLang="en-US" sz="2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월 넷째 주</a:t>
            </a:r>
            <a:endParaRPr lang="en-US" altLang="ko-KR" sz="2200" b="1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lvl="1"/>
            <a:r>
              <a: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 웹</a:t>
            </a:r>
            <a:r>
              <a:rPr lang="en-US" altLang="ko-KR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-</a:t>
            </a:r>
            <a:r>
              <a:rPr lang="en-US" altLang="ko-KR" dirty="0" err="1">
                <a:latin typeface="다음_SemiBold" panose="02000700060000000000" pitchFamily="2" charset="-127"/>
                <a:ea typeface="다음_SemiBold" panose="02000700060000000000" pitchFamily="2" charset="-127"/>
              </a:rPr>
              <a:t>infura</a:t>
            </a:r>
            <a:r>
              <a:rPr lang="en-US" altLang="ko-KR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 </a:t>
            </a:r>
            <a:r>
              <a: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연결</a:t>
            </a:r>
            <a:endParaRPr lang="en-US" altLang="ko-KR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r>
              <a:rPr lang="en-US" altLang="ko-KR" sz="2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~8</a:t>
            </a:r>
            <a:r>
              <a:rPr lang="ko-KR" altLang="en-US" sz="2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월 둘째 주</a:t>
            </a:r>
            <a:endParaRPr lang="en-US" altLang="ko-KR" sz="2200" b="1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lvl="1"/>
            <a:r>
              <a: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 웹서버 구동</a:t>
            </a:r>
            <a:endParaRPr lang="en-US" altLang="ko-KR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endParaRPr lang="en-US" altLang="ko-KR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r>
              <a:rPr lang="en-US" altLang="ko-KR" sz="2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~8</a:t>
            </a:r>
            <a:r>
              <a:rPr lang="ko-KR" altLang="en-US" sz="2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월 셋째 주</a:t>
            </a:r>
            <a:endParaRPr lang="en-US" altLang="ko-KR" sz="2200" b="1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lvl="1"/>
            <a:r>
              <a:rPr lang="en-US" altLang="ko-KR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 DB </a:t>
            </a:r>
            <a:r>
              <a: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설계 및 연동</a:t>
            </a:r>
            <a:endParaRPr lang="en-US" altLang="ko-KR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lvl="1"/>
            <a:r>
              <a:rPr lang="en-US" altLang="ko-KR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 UI </a:t>
            </a:r>
            <a:r>
              <a: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보충</a:t>
            </a:r>
            <a:endParaRPr lang="en-US" altLang="ko-KR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endParaRPr lang="en-US" altLang="ko-KR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r>
              <a:rPr lang="en-US" altLang="ko-KR" sz="2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~8</a:t>
            </a:r>
            <a:r>
              <a:rPr lang="ko-KR" altLang="en-US" sz="2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월 다섯째 주</a:t>
            </a:r>
            <a:endParaRPr lang="en-US" altLang="ko-KR" sz="2200" b="1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lvl="1"/>
            <a:r>
              <a:rPr lang="en-US" altLang="ko-KR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 </a:t>
            </a:r>
            <a:r>
              <a: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테스팅 및 수정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C78C7A-420E-42FD-AF8F-A0A8B95B6AAF}"/>
              </a:ext>
            </a:extLst>
          </p:cNvPr>
          <p:cNvSpPr/>
          <p:nvPr/>
        </p:nvSpPr>
        <p:spPr>
          <a:xfrm>
            <a:off x="1132461" y="1403482"/>
            <a:ext cx="9927425" cy="4437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https://www.onedaymentor.com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87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3897085" y="818529"/>
            <a:ext cx="4767943" cy="4413523"/>
            <a:chOff x="3897085" y="1082299"/>
            <a:chExt cx="4767943" cy="4413523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97085" y="1082299"/>
              <a:ext cx="4767943" cy="4413523"/>
            </a:xfrm>
            <a:prstGeom prst="roundRect">
              <a:avLst>
                <a:gd name="adj" fmla="val 11703"/>
              </a:avLst>
            </a:prstGeom>
            <a:solidFill>
              <a:schemeClr val="accent1"/>
            </a:solidFill>
            <a:ln>
              <a:noFill/>
            </a:ln>
            <a:effectLst>
              <a:outerShdw dist="508000" dir="2700000" algn="tl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108000" rtlCol="0" anchor="t"/>
            <a:lstStyle/>
            <a:p>
              <a:endParaRPr lang="ko-KR" altLang="en-US" sz="900" dirty="0">
                <a:solidFill>
                  <a:prstClr val="whit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20" name="오른쪽 대괄호 19"/>
            <p:cNvSpPr/>
            <p:nvPr/>
          </p:nvSpPr>
          <p:spPr>
            <a:xfrm rot="16200000">
              <a:off x="6000295" y="-697413"/>
              <a:ext cx="561521" cy="4430489"/>
            </a:xfrm>
            <a:prstGeom prst="rightBracket">
              <a:avLst>
                <a:gd name="adj" fmla="val 71929"/>
              </a:avLst>
            </a:prstGeom>
            <a:ln w="60325">
              <a:gradFill flip="none" rotWithShape="1">
                <a:gsLst>
                  <a:gs pos="3200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prstClr val="black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69660" y="1798592"/>
              <a:ext cx="4222790" cy="3257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latinLnBrk="0">
                <a:lnSpc>
                  <a:spcPct val="150000"/>
                </a:lnSpc>
                <a:defRPr/>
              </a:pPr>
              <a:r>
                <a:rPr lang="ko-KR" altLang="en-US" sz="54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감사합니다</a:t>
              </a: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5674923" y="5237252"/>
              <a:ext cx="180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/>
            <p:cNvSpPr/>
            <p:nvPr/>
          </p:nvSpPr>
          <p:spPr>
            <a:xfrm>
              <a:off x="7278730" y="5137239"/>
              <a:ext cx="45719" cy="200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570413" y="5098751"/>
              <a:ext cx="951287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00" b="1" kern="0" dirty="0">
                  <a:solidFill>
                    <a:schemeClr val="bg1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100% </a:t>
              </a:r>
              <a:r>
                <a:rPr lang="en-US" altLang="ko-KR" sz="200" kern="0" dirty="0">
                  <a:solidFill>
                    <a:schemeClr val="bg1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  </a:t>
              </a:r>
              <a:endParaRPr lang="ko-KR" altLang="en-US" sz="700" dirty="0">
                <a:solidFill>
                  <a:schemeClr val="bg1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023679" y="1095411"/>
            <a:ext cx="314920" cy="314920"/>
            <a:chOff x="7023679" y="1359181"/>
            <a:chExt cx="314920" cy="314920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7023679" y="1359181"/>
              <a:ext cx="314920" cy="314920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077197" y="1558545"/>
              <a:ext cx="207883" cy="4657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867055" y="1095411"/>
            <a:ext cx="314920" cy="314920"/>
            <a:chOff x="7867055" y="1359181"/>
            <a:chExt cx="314920" cy="31492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7867055" y="1359181"/>
              <a:ext cx="314920" cy="314920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2700000">
              <a:off x="7993254" y="1390151"/>
              <a:ext cx="62521" cy="252978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8900000">
              <a:off x="7989599" y="1390151"/>
              <a:ext cx="62521" cy="252978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444368" y="1095411"/>
            <a:ext cx="314920" cy="314920"/>
            <a:chOff x="7444368" y="1359181"/>
            <a:chExt cx="314920" cy="31492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7444368" y="1359181"/>
              <a:ext cx="314920" cy="314920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497886" y="1470734"/>
              <a:ext cx="207883" cy="13516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497886" y="1424819"/>
              <a:ext cx="207883" cy="4657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노윤지 팀장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53" y="6464014"/>
            <a:ext cx="258583" cy="258583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244754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정효진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86724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정지원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342" y="6464013"/>
            <a:ext cx="258583" cy="25858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81" y="6462619"/>
            <a:ext cx="259977" cy="25997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999018" y="6413043"/>
            <a:ext cx="2044594" cy="344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2019-07-22</a:t>
            </a:r>
            <a:endParaRPr lang="en-US" altLang="ko-KR" sz="1100" dirty="0">
              <a:solidFill>
                <a:prstClr val="white"/>
              </a:solidFill>
              <a:latin typeface="다음_SemiBold" panose="02000700060000000000" pitchFamily="2" charset="-127"/>
              <a:ea typeface="다음_SemiBold" panose="0200070006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40">
            <a:extLst>
              <a:ext uri="{FF2B5EF4-FFF2-40B4-BE49-F238E27FC236}">
                <a16:creationId xmlns:a16="http://schemas.microsoft.com/office/drawing/2014/main" id="{C85983E8-C2B9-49E5-80E5-6A6244F4E72C}"/>
              </a:ext>
            </a:extLst>
          </p:cNvPr>
          <p:cNvSpPr/>
          <p:nvPr/>
        </p:nvSpPr>
        <p:spPr>
          <a:xfrm>
            <a:off x="5286054" y="6413043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박주영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C562DF3-0FCB-4E6F-92E5-16198840C5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55" y="6452192"/>
            <a:ext cx="258583" cy="25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5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1) </a:t>
            </a:r>
            <a:r>
              <a:rPr lang="ko-KR" altLang="en-US" sz="3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작품 설명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4437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https://www.onedaymentor.com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5545C-EA9A-46C9-A9AD-2A0FF9223440}"/>
              </a:ext>
            </a:extLst>
          </p:cNvPr>
          <p:cNvSpPr txBox="1"/>
          <p:nvPr/>
        </p:nvSpPr>
        <p:spPr>
          <a:xfrm>
            <a:off x="1722853" y="2583431"/>
            <a:ext cx="9240165" cy="267765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7" name="내용 개체 틀 17">
            <a:extLst>
              <a:ext uri="{FF2B5EF4-FFF2-40B4-BE49-F238E27FC236}">
                <a16:creationId xmlns:a16="http://schemas.microsoft.com/office/drawing/2014/main" id="{DFE71FB9-0418-4CA2-821C-21329789AB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6393" y="2532818"/>
            <a:ext cx="9240165" cy="4351338"/>
          </a:xfrm>
        </p:spPr>
        <p:txBody>
          <a:bodyPr/>
          <a:lstStyle/>
          <a:p>
            <a:pPr marL="0" indent="0" algn="ctr" fontAlgn="base">
              <a:lnSpc>
                <a:spcPct val="150000"/>
              </a:lnSpc>
              <a:buNone/>
            </a:pPr>
            <a:r>
              <a: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소액 가상화폐 거래를 통한</a:t>
            </a:r>
            <a:endParaRPr lang="en-US" altLang="ko-KR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0" indent="0" algn="ctr" fontAlgn="base">
              <a:lnSpc>
                <a:spcPct val="150000"/>
              </a:lnSpc>
              <a:buNone/>
            </a:pPr>
            <a:r>
              <a:rPr lang="ko-KR" altLang="en-US" u="sng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블록체인</a:t>
            </a:r>
            <a:r>
              <a: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 기반 </a:t>
            </a:r>
            <a:r>
              <a:rPr lang="ko-KR" altLang="en-US" sz="3200" b="1" dirty="0">
                <a:solidFill>
                  <a:srgbClr val="C000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일일 멘토</a:t>
            </a:r>
            <a:r>
              <a:rPr lang="en-US" altLang="ko-KR" sz="3200" b="1" dirty="0">
                <a:solidFill>
                  <a:srgbClr val="C000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-</a:t>
            </a:r>
            <a:r>
              <a:rPr lang="ko-KR" altLang="en-US" sz="3200" b="1" dirty="0">
                <a:solidFill>
                  <a:srgbClr val="C000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멘티 매칭</a:t>
            </a:r>
            <a:r>
              <a:rPr lang="ko-KR" altLang="en-US" dirty="0">
                <a:solidFill>
                  <a:srgbClr val="C000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</a:t>
            </a:r>
            <a:r>
              <a:rPr lang="ko-KR" altLang="en-US" u="sng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웹 서비스</a:t>
            </a:r>
            <a:endParaRPr lang="en-US" altLang="ko-KR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4482E93D-E09D-4FD4-99F4-89D5CF026E52}"/>
              </a:ext>
            </a:extLst>
          </p:cNvPr>
          <p:cNvSpPr/>
          <p:nvPr/>
        </p:nvSpPr>
        <p:spPr>
          <a:xfrm rot="18611434">
            <a:off x="3922712" y="3731379"/>
            <a:ext cx="459168" cy="2296147"/>
          </a:xfrm>
          <a:prstGeom prst="downArrow">
            <a:avLst>
              <a:gd name="adj1" fmla="val 41299"/>
              <a:gd name="adj2" fmla="val 50000"/>
            </a:avLst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0070C0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87A23A-CA8E-45CB-A061-B5CDB7A452BE}"/>
              </a:ext>
            </a:extLst>
          </p:cNvPr>
          <p:cNvSpPr txBox="1"/>
          <p:nvPr/>
        </p:nvSpPr>
        <p:spPr>
          <a:xfrm>
            <a:off x="5187494" y="5394446"/>
            <a:ext cx="1877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err="1">
                <a:latin typeface="다음_SemiBold" panose="02000700060000000000" pitchFamily="2" charset="-127"/>
                <a:ea typeface="다음_SemiBold" panose="02000700060000000000" pitchFamily="2" charset="-127"/>
              </a:rPr>
              <a:t>Dapp</a:t>
            </a:r>
            <a:endParaRPr lang="ko-KR" altLang="en-US" sz="4400" b="1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17BE9DF8-6FFC-408D-A47B-D3D1217C9018}"/>
              </a:ext>
            </a:extLst>
          </p:cNvPr>
          <p:cNvSpPr/>
          <p:nvPr/>
        </p:nvSpPr>
        <p:spPr>
          <a:xfrm rot="3093845">
            <a:off x="7841960" y="3706513"/>
            <a:ext cx="459168" cy="2334452"/>
          </a:xfrm>
          <a:prstGeom prst="downArrow">
            <a:avLst>
              <a:gd name="adj1" fmla="val 41299"/>
              <a:gd name="adj2" fmla="val 50000"/>
            </a:avLst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0070C0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97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5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</a:t>
            </a:r>
            <a:r>
              <a:rPr lang="en-US" altLang="ko-KR" sz="3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2) </a:t>
            </a:r>
            <a:r>
              <a:rPr lang="ko-KR" altLang="en-US" sz="32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블록체인이란</a:t>
            </a:r>
            <a:r>
              <a:rPr lang="en-US" altLang="ko-KR" sz="3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?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4437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https://www.onedaymentor.com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5545C-EA9A-46C9-A9AD-2A0FF9223440}"/>
              </a:ext>
            </a:extLst>
          </p:cNvPr>
          <p:cNvSpPr txBox="1"/>
          <p:nvPr/>
        </p:nvSpPr>
        <p:spPr>
          <a:xfrm>
            <a:off x="1722853" y="2583431"/>
            <a:ext cx="9240165" cy="267765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8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7" name="내용 개체 틀 17">
            <a:extLst>
              <a:ext uri="{FF2B5EF4-FFF2-40B4-BE49-F238E27FC236}">
                <a16:creationId xmlns:a16="http://schemas.microsoft.com/office/drawing/2014/main" id="{DFE71FB9-0418-4CA2-821C-21329789AB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6393" y="2613614"/>
            <a:ext cx="9240165" cy="4351338"/>
          </a:xfrm>
        </p:spPr>
        <p:txBody>
          <a:bodyPr/>
          <a:lstStyle/>
          <a:p>
            <a:pPr marL="0" indent="0" algn="ctr" fontAlgn="base">
              <a:lnSpc>
                <a:spcPct val="150000"/>
              </a:lnSpc>
              <a:buNone/>
            </a:pPr>
            <a:r>
              <a:rPr lang="ko-KR" altLang="en-US" sz="36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블록체인</a:t>
            </a:r>
            <a:r>
              <a:rPr lang="en-US" altLang="ko-KR" sz="36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(Block chain)</a:t>
            </a:r>
          </a:p>
          <a:p>
            <a:pPr marL="0" indent="0" algn="ctr" fontAlgn="base">
              <a:lnSpc>
                <a:spcPct val="150000"/>
              </a:lnSpc>
              <a:buNone/>
            </a:pPr>
            <a:endParaRPr lang="en-US" altLang="ko-KR" baseline="300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0" indent="0" algn="ctr" fontAlgn="base">
              <a:lnSpc>
                <a:spcPct val="150000"/>
              </a:lnSpc>
              <a:buNone/>
            </a:pPr>
            <a:r>
              <a:rPr lang="en-US" altLang="ko-KR" sz="32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P2P</a:t>
            </a:r>
            <a:r>
              <a:rPr lang="en-US" altLang="ko-KR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 </a:t>
            </a:r>
            <a:r>
              <a: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방식을 기반으로 생성된 체인 형태의 </a:t>
            </a:r>
            <a:endParaRPr lang="en-US" altLang="ko-KR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0" indent="0" algn="ctr" fontAlgn="base">
              <a:lnSpc>
                <a:spcPct val="150000"/>
              </a:lnSpc>
              <a:buNone/>
            </a:pPr>
            <a:r>
              <a:rPr lang="ko-KR" altLang="en-US" sz="3200" b="1" dirty="0">
                <a:solidFill>
                  <a:srgbClr val="C000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탈중앙화</a:t>
            </a:r>
            <a:r>
              <a: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 분산 데이터베이스</a:t>
            </a:r>
            <a:endParaRPr lang="en-US" altLang="ko-KR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pic>
        <p:nvPicPr>
          <p:cNvPr id="1026" name="Picture 2" descr="ë¸ë¡ì²´ì¸ì ëí ì´ë¯¸ì§ ê²ìê²°ê³¼">
            <a:extLst>
              <a:ext uri="{FF2B5EF4-FFF2-40B4-BE49-F238E27FC236}">
                <a16:creationId xmlns:a16="http://schemas.microsoft.com/office/drawing/2014/main" id="{15C9E701-6666-4E3C-91B7-B16F086E4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401" y="2155411"/>
            <a:ext cx="8943193" cy="44715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26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5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</a:t>
            </a:r>
            <a:r>
              <a:rPr lang="en-US" altLang="ko-KR" sz="3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2) </a:t>
            </a:r>
            <a:r>
              <a:rPr lang="ko-KR" altLang="en-US" sz="32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블록체인이란</a:t>
            </a:r>
            <a:r>
              <a:rPr lang="en-US" altLang="ko-KR" sz="3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?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7" name="내용 개체 틀 17">
            <a:extLst>
              <a:ext uri="{FF2B5EF4-FFF2-40B4-BE49-F238E27FC236}">
                <a16:creationId xmlns:a16="http://schemas.microsoft.com/office/drawing/2014/main" id="{DFE71FB9-0418-4CA2-821C-21329789AB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6393" y="1995180"/>
            <a:ext cx="9240165" cy="4351338"/>
          </a:xfrm>
        </p:spPr>
        <p:txBody>
          <a:bodyPr/>
          <a:lstStyle/>
          <a:p>
            <a:pPr marL="0" indent="0" algn="ctr" fontAlgn="base">
              <a:lnSpc>
                <a:spcPct val="150000"/>
              </a:lnSpc>
              <a:buNone/>
            </a:pPr>
            <a:r>
              <a:rPr lang="ko-KR" altLang="en-US" sz="3600" b="1" dirty="0" err="1">
                <a:latin typeface="다음_SemiBold" panose="02000700060000000000" pitchFamily="2" charset="-127"/>
                <a:ea typeface="다음_SemiBold" panose="02000700060000000000" pitchFamily="2" charset="-127"/>
              </a:rPr>
              <a:t>디앱</a:t>
            </a:r>
            <a:r>
              <a:rPr lang="en-US" altLang="ko-KR" sz="36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(</a:t>
            </a:r>
            <a:r>
              <a:rPr lang="en-US" altLang="ko-KR" sz="3600" b="1" dirty="0" err="1">
                <a:latin typeface="다음_SemiBold" panose="02000700060000000000" pitchFamily="2" charset="-127"/>
                <a:ea typeface="다음_SemiBold" panose="02000700060000000000" pitchFamily="2" charset="-127"/>
              </a:rPr>
              <a:t>Dapp</a:t>
            </a:r>
            <a:r>
              <a:rPr lang="en-US" altLang="ko-KR" sz="36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)</a:t>
            </a:r>
            <a:endParaRPr lang="en-US" altLang="ko-KR" baseline="30000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marL="0" indent="0" algn="ctr" fontAlgn="base">
              <a:lnSpc>
                <a:spcPct val="150000"/>
              </a:lnSpc>
              <a:buNone/>
            </a:pPr>
            <a:endParaRPr lang="en-US" altLang="ko-KR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84ED1D1-4722-4F7E-B2DD-13708CC4DBFE}"/>
              </a:ext>
            </a:extLst>
          </p:cNvPr>
          <p:cNvGrpSpPr/>
          <p:nvPr/>
        </p:nvGrpSpPr>
        <p:grpSpPr>
          <a:xfrm>
            <a:off x="2723797" y="3168513"/>
            <a:ext cx="6805355" cy="3325922"/>
            <a:chOff x="2776968" y="3083434"/>
            <a:chExt cx="6805355" cy="332592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FA22B14-F224-46F7-A4CC-E7134E388875}"/>
                </a:ext>
              </a:extLst>
            </p:cNvPr>
            <p:cNvSpPr/>
            <p:nvPr/>
          </p:nvSpPr>
          <p:spPr>
            <a:xfrm>
              <a:off x="2776968" y="3083434"/>
              <a:ext cx="6805355" cy="332592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 </a:t>
              </a:r>
              <a:r>
                <a:rPr lang="en-US" altLang="ko-KR" sz="2400" b="1" dirty="0" err="1">
                  <a:solidFill>
                    <a:schemeClr val="tx1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Dapp</a:t>
              </a:r>
              <a:endParaRPr lang="ko-KR" altLang="en-US" sz="2400" b="1" dirty="0">
                <a:solidFill>
                  <a:schemeClr val="tx1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34CBAD6-4C1E-4B5F-A9F6-7BEF00E21D0E}"/>
                </a:ext>
              </a:extLst>
            </p:cNvPr>
            <p:cNvSpPr/>
            <p:nvPr/>
          </p:nvSpPr>
          <p:spPr>
            <a:xfrm>
              <a:off x="3098474" y="5071563"/>
              <a:ext cx="6106923" cy="1026127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블록체인 플랫폼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E84F507-D03D-41AF-B46C-06D46719D499}"/>
                </a:ext>
              </a:extLst>
            </p:cNvPr>
            <p:cNvSpPr/>
            <p:nvPr/>
          </p:nvSpPr>
          <p:spPr>
            <a:xfrm>
              <a:off x="3740268" y="3835392"/>
              <a:ext cx="4854252" cy="1026127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웹 서비스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C81ED0-26CE-4B9D-B3C4-CC355D9EAE22}"/>
              </a:ext>
            </a:extLst>
          </p:cNvPr>
          <p:cNvSpPr/>
          <p:nvPr/>
        </p:nvSpPr>
        <p:spPr>
          <a:xfrm>
            <a:off x="1132461" y="1403482"/>
            <a:ext cx="9927425" cy="4437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https://www.onedaymentor.com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209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5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</a:t>
            </a:r>
            <a:r>
              <a:rPr lang="ko-KR" altLang="en-US" sz="3200" b="1" kern="0" dirty="0">
                <a:solidFill>
                  <a:prstClr val="whit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</a:t>
            </a:r>
            <a:r>
              <a:rPr lang="en-US" altLang="ko-KR" sz="3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3) </a:t>
            </a:r>
            <a:r>
              <a:rPr lang="ko-KR" altLang="en-US" sz="3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작동 방식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237F685-758C-4244-B381-6AD0664231C0}"/>
              </a:ext>
            </a:extLst>
          </p:cNvPr>
          <p:cNvGrpSpPr/>
          <p:nvPr/>
        </p:nvGrpSpPr>
        <p:grpSpPr>
          <a:xfrm>
            <a:off x="3217844" y="2327609"/>
            <a:ext cx="5756307" cy="2510718"/>
            <a:chOff x="1219416" y="3001482"/>
            <a:chExt cx="5756307" cy="251071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80BB421-CA87-40C0-BC70-9F6DFCA35159}"/>
                </a:ext>
              </a:extLst>
            </p:cNvPr>
            <p:cNvGrpSpPr/>
            <p:nvPr/>
          </p:nvGrpSpPr>
          <p:grpSpPr>
            <a:xfrm>
              <a:off x="1219416" y="3001482"/>
              <a:ext cx="3657239" cy="2510718"/>
              <a:chOff x="375244" y="2027515"/>
              <a:chExt cx="4272498" cy="3109569"/>
            </a:xfrm>
          </p:grpSpPr>
          <p:pic>
            <p:nvPicPr>
              <p:cNvPr id="31" name="그래픽 30" descr="사용자">
                <a:extLst>
                  <a:ext uri="{FF2B5EF4-FFF2-40B4-BE49-F238E27FC236}">
                    <a16:creationId xmlns:a16="http://schemas.microsoft.com/office/drawing/2014/main" id="{96912E84-76F3-4C8E-A82A-DECB17183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75244" y="2027515"/>
                <a:ext cx="2537791" cy="2537791"/>
              </a:xfrm>
              <a:prstGeom prst="rect">
                <a:avLst/>
              </a:prstGeom>
            </p:spPr>
          </p:pic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6E0E0936-8189-487C-83AF-02877D3918EA}"/>
                  </a:ext>
                </a:extLst>
              </p:cNvPr>
              <p:cNvGrpSpPr/>
              <p:nvPr/>
            </p:nvGrpSpPr>
            <p:grpSpPr>
              <a:xfrm>
                <a:off x="975623" y="3217918"/>
                <a:ext cx="3672119" cy="1919166"/>
                <a:chOff x="975623" y="3217918"/>
                <a:chExt cx="3672119" cy="1919166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D3E1D4F-F5D6-411C-9B0C-B66A1141B0DC}"/>
                    </a:ext>
                  </a:extLst>
                </p:cNvPr>
                <p:cNvSpPr txBox="1"/>
                <p:nvPr/>
              </p:nvSpPr>
              <p:spPr>
                <a:xfrm>
                  <a:off x="975623" y="4565304"/>
                  <a:ext cx="1497498" cy="5717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b="1" dirty="0">
                      <a:latin typeface="다음_SemiBold" panose="02000700060000000000" pitchFamily="2" charset="-127"/>
                      <a:ea typeface="다음_SemiBold" panose="02000700060000000000" pitchFamily="2" charset="-127"/>
                    </a:rPr>
                    <a:t>사용자</a:t>
                  </a:r>
                </a:p>
              </p:txBody>
            </p:sp>
            <p:sp>
              <p:nvSpPr>
                <p:cNvPr id="38" name="화살표: 오른쪽 37">
                  <a:extLst>
                    <a:ext uri="{FF2B5EF4-FFF2-40B4-BE49-F238E27FC236}">
                      <a16:creationId xmlns:a16="http://schemas.microsoft.com/office/drawing/2014/main" id="{75653E3C-FF4B-4B6A-9CFC-251F59F4CFD0}"/>
                    </a:ext>
                  </a:extLst>
                </p:cNvPr>
                <p:cNvSpPr/>
                <p:nvPr/>
              </p:nvSpPr>
              <p:spPr>
                <a:xfrm>
                  <a:off x="2951464" y="3217918"/>
                  <a:ext cx="1696278" cy="461665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다음_SemiBold" panose="02000700060000000000" pitchFamily="2" charset="-127"/>
                    <a:ea typeface="다음_SemiBold" panose="02000700060000000000" pitchFamily="2" charset="-127"/>
                  </a:endParaRPr>
                </a:p>
              </p:txBody>
            </p:sp>
          </p:grpSp>
        </p:grpSp>
        <p:pic>
          <p:nvPicPr>
            <p:cNvPr id="3" name="그래픽 2" descr="모니터">
              <a:extLst>
                <a:ext uri="{FF2B5EF4-FFF2-40B4-BE49-F238E27FC236}">
                  <a16:creationId xmlns:a16="http://schemas.microsoft.com/office/drawing/2014/main" id="{1ED54B1B-08DD-4FDB-9134-6840971D3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56990" y="3289645"/>
              <a:ext cx="1718733" cy="1718733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BB62608-3CAB-4291-B608-80F755FECADF}"/>
              </a:ext>
            </a:extLst>
          </p:cNvPr>
          <p:cNvSpPr txBox="1"/>
          <p:nvPr/>
        </p:nvSpPr>
        <p:spPr>
          <a:xfrm>
            <a:off x="7410659" y="4334505"/>
            <a:ext cx="1521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웹 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711B4B-7721-4CC3-93F5-18DA4EA1E145}"/>
              </a:ext>
            </a:extLst>
          </p:cNvPr>
          <p:cNvSpPr txBox="1"/>
          <p:nvPr/>
        </p:nvSpPr>
        <p:spPr>
          <a:xfrm>
            <a:off x="3847728" y="5407579"/>
            <a:ext cx="7125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회원가입</a:t>
            </a:r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(DB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에 저장</a:t>
            </a:r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) -&gt; 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로그인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820104E-B533-454C-AE5D-B2FAD31F1E10}"/>
              </a:ext>
            </a:extLst>
          </p:cNvPr>
          <p:cNvSpPr/>
          <p:nvPr/>
        </p:nvSpPr>
        <p:spPr>
          <a:xfrm>
            <a:off x="1132461" y="1403482"/>
            <a:ext cx="9927425" cy="4437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https://www.onedaymentor.com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5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5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</a:t>
            </a:r>
            <a:r>
              <a:rPr lang="en-US" altLang="ko-KR" sz="3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3) </a:t>
            </a:r>
            <a:r>
              <a:rPr lang="ko-KR" altLang="en-US" sz="3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작동 방식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80BB421-CA87-40C0-BC70-9F6DFCA35159}"/>
              </a:ext>
            </a:extLst>
          </p:cNvPr>
          <p:cNvGrpSpPr/>
          <p:nvPr/>
        </p:nvGrpSpPr>
        <p:grpSpPr>
          <a:xfrm>
            <a:off x="1132461" y="2063527"/>
            <a:ext cx="1873160" cy="2280437"/>
            <a:chOff x="375244" y="2027515"/>
            <a:chExt cx="2537791" cy="3098830"/>
          </a:xfrm>
        </p:grpSpPr>
        <p:pic>
          <p:nvPicPr>
            <p:cNvPr id="31" name="그래픽 30" descr="사용자">
              <a:extLst>
                <a:ext uri="{FF2B5EF4-FFF2-40B4-BE49-F238E27FC236}">
                  <a16:creationId xmlns:a16="http://schemas.microsoft.com/office/drawing/2014/main" id="{96912E84-76F3-4C8E-A82A-DECB17183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5244" y="2027515"/>
              <a:ext cx="2537791" cy="253779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D3E1D4F-F5D6-411C-9B0C-B66A1141B0DC}"/>
                </a:ext>
              </a:extLst>
            </p:cNvPr>
            <p:cNvSpPr txBox="1"/>
            <p:nvPr/>
          </p:nvSpPr>
          <p:spPr>
            <a:xfrm>
              <a:off x="1122342" y="4499000"/>
              <a:ext cx="1497498" cy="627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C00000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멘티</a:t>
              </a:r>
            </a:p>
          </p:txBody>
        </p:sp>
      </p:grpSp>
      <p:pic>
        <p:nvPicPr>
          <p:cNvPr id="19" name="그래픽 18" descr="문서">
            <a:extLst>
              <a:ext uri="{FF2B5EF4-FFF2-40B4-BE49-F238E27FC236}">
                <a16:creationId xmlns:a16="http://schemas.microsoft.com/office/drawing/2014/main" id="{EEC6314B-E9D9-476B-AFFC-4ECC59290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3352" y="2231789"/>
            <a:ext cx="1490096" cy="149009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CA33510-04BF-46AE-B58C-082C667F07C5}"/>
              </a:ext>
            </a:extLst>
          </p:cNvPr>
          <p:cNvSpPr txBox="1"/>
          <p:nvPr/>
        </p:nvSpPr>
        <p:spPr>
          <a:xfrm>
            <a:off x="2810605" y="3881163"/>
            <a:ext cx="1873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게시글 작성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C21714-1628-42DF-96ED-181B5DFF4800}"/>
              </a:ext>
            </a:extLst>
          </p:cNvPr>
          <p:cNvGrpSpPr/>
          <p:nvPr/>
        </p:nvGrpSpPr>
        <p:grpSpPr>
          <a:xfrm>
            <a:off x="4418575" y="2489812"/>
            <a:ext cx="6751352" cy="4015384"/>
            <a:chOff x="4418575" y="2489812"/>
            <a:chExt cx="6751352" cy="4015384"/>
          </a:xfrm>
        </p:grpSpPr>
        <p:pic>
          <p:nvPicPr>
            <p:cNvPr id="52" name="그래픽 51" descr="사용자">
              <a:extLst>
                <a:ext uri="{FF2B5EF4-FFF2-40B4-BE49-F238E27FC236}">
                  <a16:creationId xmlns:a16="http://schemas.microsoft.com/office/drawing/2014/main" id="{33B4E9DB-7E31-4056-B98A-271E0228D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92700" y="4638902"/>
              <a:ext cx="1643999" cy="15507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5F4FB9C-F6BA-4E24-AA6B-7B3AB6E69CA7}"/>
                </a:ext>
              </a:extLst>
            </p:cNvPr>
            <p:cNvSpPr txBox="1"/>
            <p:nvPr/>
          </p:nvSpPr>
          <p:spPr>
            <a:xfrm>
              <a:off x="7464331" y="6043531"/>
              <a:ext cx="1157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다음_SemiBold" panose="02000700060000000000" pitchFamily="2" charset="-127"/>
                  <a:ea typeface="다음_SemiBold" panose="02000700060000000000" pitchFamily="2" charset="-127"/>
                </a:rPr>
                <a:t>멘토</a:t>
              </a:r>
              <a:r>
                <a:rPr lang="en-US" altLang="ko-KR" sz="2400" b="1" dirty="0">
                  <a:latin typeface="다음_SemiBold" panose="02000700060000000000" pitchFamily="2" charset="-127"/>
                  <a:ea typeface="다음_SemiBold" panose="02000700060000000000" pitchFamily="2" charset="-127"/>
                </a:rPr>
                <a:t>1</a:t>
              </a:r>
              <a:endParaRPr lang="ko-KR" altLang="en-US" sz="2400" b="1" dirty="0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pic>
          <p:nvPicPr>
            <p:cNvPr id="54" name="그래픽 53" descr="사용자">
              <a:extLst>
                <a:ext uri="{FF2B5EF4-FFF2-40B4-BE49-F238E27FC236}">
                  <a16:creationId xmlns:a16="http://schemas.microsoft.com/office/drawing/2014/main" id="{F8ED7219-AEFD-4D2A-8119-4A0D6D8DC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98500" y="3903817"/>
              <a:ext cx="1643999" cy="15507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696522E-30E7-4BA4-9237-C4681695E2C8}"/>
                </a:ext>
              </a:extLst>
            </p:cNvPr>
            <p:cNvSpPr txBox="1"/>
            <p:nvPr/>
          </p:nvSpPr>
          <p:spPr>
            <a:xfrm>
              <a:off x="8955025" y="5273918"/>
              <a:ext cx="1157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다음_SemiBold" panose="02000700060000000000" pitchFamily="2" charset="-127"/>
                  <a:ea typeface="다음_SemiBold" panose="02000700060000000000" pitchFamily="2" charset="-127"/>
                </a:rPr>
                <a:t>멘토</a:t>
              </a:r>
              <a:r>
                <a:rPr lang="en-US" altLang="ko-KR" sz="2400" b="1" dirty="0">
                  <a:latin typeface="다음_SemiBold" panose="02000700060000000000" pitchFamily="2" charset="-127"/>
                  <a:ea typeface="다음_SemiBold" panose="02000700060000000000" pitchFamily="2" charset="-127"/>
                </a:rPr>
                <a:t>2</a:t>
              </a:r>
              <a:endParaRPr lang="ko-KR" altLang="en-US" sz="2400" b="1" dirty="0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pic>
          <p:nvPicPr>
            <p:cNvPr id="56" name="그래픽 55" descr="사용자">
              <a:extLst>
                <a:ext uri="{FF2B5EF4-FFF2-40B4-BE49-F238E27FC236}">
                  <a16:creationId xmlns:a16="http://schemas.microsoft.com/office/drawing/2014/main" id="{0ADD5A83-8879-4D63-ABD9-9EAEF89A6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25928" y="2849836"/>
              <a:ext cx="1643999" cy="15507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DE94FBC-ED30-4954-870F-0CC2C68D8239}"/>
                </a:ext>
              </a:extLst>
            </p:cNvPr>
            <p:cNvSpPr txBox="1"/>
            <p:nvPr/>
          </p:nvSpPr>
          <p:spPr>
            <a:xfrm>
              <a:off x="10001498" y="4217677"/>
              <a:ext cx="1157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다음_SemiBold" panose="02000700060000000000" pitchFamily="2" charset="-127"/>
                  <a:ea typeface="다음_SemiBold" panose="02000700060000000000" pitchFamily="2" charset="-127"/>
                </a:rPr>
                <a:t>멘토</a:t>
              </a:r>
              <a:r>
                <a:rPr lang="en-US" altLang="ko-KR" sz="2400" b="1" dirty="0">
                  <a:latin typeface="다음_SemiBold" panose="02000700060000000000" pitchFamily="2" charset="-127"/>
                  <a:ea typeface="다음_SemiBold" panose="02000700060000000000" pitchFamily="2" charset="-127"/>
                </a:rPr>
                <a:t>3</a:t>
              </a:r>
              <a:endParaRPr lang="ko-KR" altLang="en-US" sz="2400" b="1" dirty="0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58" name="화살표: 오른쪽 57">
              <a:extLst>
                <a:ext uri="{FF2B5EF4-FFF2-40B4-BE49-F238E27FC236}">
                  <a16:creationId xmlns:a16="http://schemas.microsoft.com/office/drawing/2014/main" id="{ADFDBC65-024D-435D-B588-EDBC88C28A07}"/>
                </a:ext>
              </a:extLst>
            </p:cNvPr>
            <p:cNvSpPr/>
            <p:nvPr/>
          </p:nvSpPr>
          <p:spPr>
            <a:xfrm rot="12549805">
              <a:off x="4418575" y="4188032"/>
              <a:ext cx="3021346" cy="425007"/>
            </a:xfrm>
            <a:prstGeom prst="rightArrow">
              <a:avLst>
                <a:gd name="adj1" fmla="val 26681"/>
                <a:gd name="adj2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60" name="화살표: 오른쪽 59">
              <a:extLst>
                <a:ext uri="{FF2B5EF4-FFF2-40B4-BE49-F238E27FC236}">
                  <a16:creationId xmlns:a16="http://schemas.microsoft.com/office/drawing/2014/main" id="{19494524-4C9D-4724-9F2F-87BB0AA92595}"/>
                </a:ext>
              </a:extLst>
            </p:cNvPr>
            <p:cNvSpPr/>
            <p:nvPr/>
          </p:nvSpPr>
          <p:spPr>
            <a:xfrm rot="10800000">
              <a:off x="4737552" y="3142081"/>
              <a:ext cx="5121007" cy="446141"/>
            </a:xfrm>
            <a:prstGeom prst="rightArrow">
              <a:avLst>
                <a:gd name="adj1" fmla="val 26681"/>
                <a:gd name="adj2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61" name="화살표: 오른쪽 60">
              <a:extLst>
                <a:ext uri="{FF2B5EF4-FFF2-40B4-BE49-F238E27FC236}">
                  <a16:creationId xmlns:a16="http://schemas.microsoft.com/office/drawing/2014/main" id="{EFCF6ACD-605E-46F0-A415-B0BE2F752F39}"/>
                </a:ext>
              </a:extLst>
            </p:cNvPr>
            <p:cNvSpPr/>
            <p:nvPr/>
          </p:nvSpPr>
          <p:spPr>
            <a:xfrm rot="11700836">
              <a:off x="4928658" y="3870670"/>
              <a:ext cx="3821964" cy="454831"/>
            </a:xfrm>
            <a:prstGeom prst="rightArrow">
              <a:avLst>
                <a:gd name="adj1" fmla="val 26681"/>
                <a:gd name="adj2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3D95FED-410D-4AFD-A993-24C31AF81340}"/>
                </a:ext>
              </a:extLst>
            </p:cNvPr>
            <p:cNvSpPr txBox="1"/>
            <p:nvPr/>
          </p:nvSpPr>
          <p:spPr>
            <a:xfrm>
              <a:off x="6598396" y="2489812"/>
              <a:ext cx="1873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멘토 지원</a:t>
              </a: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49C72279-2AA6-4A25-893E-594EF57ED343}"/>
              </a:ext>
            </a:extLst>
          </p:cNvPr>
          <p:cNvGrpSpPr/>
          <p:nvPr/>
        </p:nvGrpSpPr>
        <p:grpSpPr>
          <a:xfrm>
            <a:off x="4418577" y="2489814"/>
            <a:ext cx="6751352" cy="4015384"/>
            <a:chOff x="4418575" y="2489812"/>
            <a:chExt cx="6751352" cy="4015384"/>
          </a:xfrm>
        </p:grpSpPr>
        <p:pic>
          <p:nvPicPr>
            <p:cNvPr id="115" name="그래픽 114" descr="사용자">
              <a:extLst>
                <a:ext uri="{FF2B5EF4-FFF2-40B4-BE49-F238E27FC236}">
                  <a16:creationId xmlns:a16="http://schemas.microsoft.com/office/drawing/2014/main" id="{2F7B4871-3768-48E3-830F-73931900F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92700" y="4638902"/>
              <a:ext cx="1643999" cy="155070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A1A2992-0622-41A0-9157-DCC6B428930A}"/>
                </a:ext>
              </a:extLst>
            </p:cNvPr>
            <p:cNvSpPr txBox="1"/>
            <p:nvPr/>
          </p:nvSpPr>
          <p:spPr>
            <a:xfrm>
              <a:off x="7464331" y="6043531"/>
              <a:ext cx="1157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>
                      <a:lumMod val="6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멘토</a:t>
              </a:r>
              <a:r>
                <a:rPr lang="en-US" altLang="ko-KR" sz="2400" b="1" dirty="0">
                  <a:solidFill>
                    <a:schemeClr val="bg1">
                      <a:lumMod val="6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1</a:t>
              </a:r>
              <a:endParaRPr lang="ko-KR" altLang="en-US" sz="2400" b="1" dirty="0">
                <a:solidFill>
                  <a:schemeClr val="bg1">
                    <a:lumMod val="6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pic>
          <p:nvPicPr>
            <p:cNvPr id="117" name="그래픽 116" descr="사용자">
              <a:extLst>
                <a:ext uri="{FF2B5EF4-FFF2-40B4-BE49-F238E27FC236}">
                  <a16:creationId xmlns:a16="http://schemas.microsoft.com/office/drawing/2014/main" id="{F8E09BE8-CF83-403A-AFBA-1B647B7A8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72099" y="3396576"/>
              <a:ext cx="2451566" cy="2312437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412D3BF-59F6-44A8-AA62-F17452424FF2}"/>
                </a:ext>
              </a:extLst>
            </p:cNvPr>
            <p:cNvSpPr txBox="1"/>
            <p:nvPr/>
          </p:nvSpPr>
          <p:spPr>
            <a:xfrm>
              <a:off x="8664043" y="5469756"/>
              <a:ext cx="11579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70C0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멘토</a:t>
              </a:r>
              <a:r>
                <a:rPr lang="en-US" altLang="ko-KR" sz="2800" b="1" dirty="0">
                  <a:solidFill>
                    <a:srgbClr val="0070C0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2</a:t>
              </a:r>
              <a:endParaRPr lang="ko-KR" altLang="en-US" sz="2800" b="1" dirty="0">
                <a:solidFill>
                  <a:srgbClr val="0070C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pic>
          <p:nvPicPr>
            <p:cNvPr id="119" name="그래픽 118" descr="사용자">
              <a:extLst>
                <a:ext uri="{FF2B5EF4-FFF2-40B4-BE49-F238E27FC236}">
                  <a16:creationId xmlns:a16="http://schemas.microsoft.com/office/drawing/2014/main" id="{B9312F41-B085-40DB-996A-036B737B3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25928" y="2849836"/>
              <a:ext cx="1643999" cy="1550700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474E3EB-FE00-4152-84A9-F9238D2BEE6B}"/>
                </a:ext>
              </a:extLst>
            </p:cNvPr>
            <p:cNvSpPr txBox="1"/>
            <p:nvPr/>
          </p:nvSpPr>
          <p:spPr>
            <a:xfrm>
              <a:off x="10001498" y="4217677"/>
              <a:ext cx="1157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>
                      <a:lumMod val="6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멘토</a:t>
              </a:r>
              <a:r>
                <a:rPr lang="en-US" altLang="ko-KR" sz="2400" b="1" dirty="0">
                  <a:solidFill>
                    <a:schemeClr val="bg1">
                      <a:lumMod val="6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3</a:t>
              </a:r>
              <a:endParaRPr lang="ko-KR" altLang="en-US" sz="2400" b="1" dirty="0">
                <a:solidFill>
                  <a:schemeClr val="bg1">
                    <a:lumMod val="6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21" name="화살표: 오른쪽 120">
              <a:extLst>
                <a:ext uri="{FF2B5EF4-FFF2-40B4-BE49-F238E27FC236}">
                  <a16:creationId xmlns:a16="http://schemas.microsoft.com/office/drawing/2014/main" id="{C0951D50-0BE6-4B52-B43A-2C41FA71F5AD}"/>
                </a:ext>
              </a:extLst>
            </p:cNvPr>
            <p:cNvSpPr/>
            <p:nvPr/>
          </p:nvSpPr>
          <p:spPr>
            <a:xfrm rot="12549805">
              <a:off x="4418575" y="4188032"/>
              <a:ext cx="3021346" cy="425007"/>
            </a:xfrm>
            <a:prstGeom prst="rightArrow">
              <a:avLst>
                <a:gd name="adj1" fmla="val 26681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22" name="화살표: 오른쪽 121">
              <a:extLst>
                <a:ext uri="{FF2B5EF4-FFF2-40B4-BE49-F238E27FC236}">
                  <a16:creationId xmlns:a16="http://schemas.microsoft.com/office/drawing/2014/main" id="{FF845711-8E61-4C69-BCFA-630D991587D3}"/>
                </a:ext>
              </a:extLst>
            </p:cNvPr>
            <p:cNvSpPr/>
            <p:nvPr/>
          </p:nvSpPr>
          <p:spPr>
            <a:xfrm rot="10800000">
              <a:off x="4737552" y="3142081"/>
              <a:ext cx="5121007" cy="446141"/>
            </a:xfrm>
            <a:prstGeom prst="rightArrow">
              <a:avLst>
                <a:gd name="adj1" fmla="val 26681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23" name="화살표: 오른쪽 122">
              <a:extLst>
                <a:ext uri="{FF2B5EF4-FFF2-40B4-BE49-F238E27FC236}">
                  <a16:creationId xmlns:a16="http://schemas.microsoft.com/office/drawing/2014/main" id="{7C5D314F-9A4A-4C5F-A455-5C152BD152BF}"/>
                </a:ext>
              </a:extLst>
            </p:cNvPr>
            <p:cNvSpPr/>
            <p:nvPr/>
          </p:nvSpPr>
          <p:spPr>
            <a:xfrm rot="11700836">
              <a:off x="4928658" y="3870670"/>
              <a:ext cx="3821964" cy="454831"/>
            </a:xfrm>
            <a:prstGeom prst="rightArrow">
              <a:avLst>
                <a:gd name="adj1" fmla="val 26681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70C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358495-CD7E-4F7D-B81D-C1B4E1ECBE06}"/>
                </a:ext>
              </a:extLst>
            </p:cNvPr>
            <p:cNvSpPr txBox="1"/>
            <p:nvPr/>
          </p:nvSpPr>
          <p:spPr>
            <a:xfrm>
              <a:off x="6598396" y="2489812"/>
              <a:ext cx="1873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멘토 선택</a:t>
              </a: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3A02BF8-469D-4EE2-8521-14C28F8184F3}"/>
              </a:ext>
            </a:extLst>
          </p:cNvPr>
          <p:cNvSpPr/>
          <p:nvPr/>
        </p:nvSpPr>
        <p:spPr>
          <a:xfrm>
            <a:off x="1132461" y="1403482"/>
            <a:ext cx="9927425" cy="4437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https://www.onedaymentor.com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7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5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</a:t>
            </a:r>
            <a:r>
              <a:rPr lang="en-US" altLang="ko-KR" sz="3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3) </a:t>
            </a:r>
            <a:r>
              <a:rPr lang="ko-KR" altLang="en-US" sz="3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작동 방식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1D154FF-4B63-4D15-BDC7-5325F359F908}"/>
              </a:ext>
            </a:extLst>
          </p:cNvPr>
          <p:cNvGrpSpPr/>
          <p:nvPr/>
        </p:nvGrpSpPr>
        <p:grpSpPr>
          <a:xfrm>
            <a:off x="5290378" y="2015553"/>
            <a:ext cx="5714264" cy="4666856"/>
            <a:chOff x="4623504" y="2004877"/>
            <a:chExt cx="5714264" cy="4666856"/>
          </a:xfrm>
        </p:grpSpPr>
        <p:pic>
          <p:nvPicPr>
            <p:cNvPr id="64" name="그래픽 63" descr="사용자">
              <a:extLst>
                <a:ext uri="{FF2B5EF4-FFF2-40B4-BE49-F238E27FC236}">
                  <a16:creationId xmlns:a16="http://schemas.microsoft.com/office/drawing/2014/main" id="{F0FEF36F-D3CF-488A-B0DC-169B70EB4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62135" y="2259062"/>
              <a:ext cx="1185725" cy="1118434"/>
            </a:xfrm>
            <a:prstGeom prst="rect">
              <a:avLst/>
            </a:prstGeom>
          </p:spPr>
        </p:pic>
        <p:pic>
          <p:nvPicPr>
            <p:cNvPr id="32" name="그래픽 31" descr="사용자">
              <a:extLst>
                <a:ext uri="{FF2B5EF4-FFF2-40B4-BE49-F238E27FC236}">
                  <a16:creationId xmlns:a16="http://schemas.microsoft.com/office/drawing/2014/main" id="{87EE3568-E277-4391-B094-1FF51459C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81070" y="4145744"/>
              <a:ext cx="1185725" cy="1118434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E470353-956E-4409-B31D-B2FD2B3D93AC}"/>
                </a:ext>
              </a:extLst>
            </p:cNvPr>
            <p:cNvSpPr/>
            <p:nvPr/>
          </p:nvSpPr>
          <p:spPr>
            <a:xfrm>
              <a:off x="4623504" y="2004877"/>
              <a:ext cx="5714264" cy="4666856"/>
            </a:xfrm>
            <a:prstGeom prst="roundRect">
              <a:avLst>
                <a:gd name="adj" fmla="val 12293"/>
              </a:avLst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4" name="말풍선: 모서리가 둥근 사각형 13">
              <a:extLst>
                <a:ext uri="{FF2B5EF4-FFF2-40B4-BE49-F238E27FC236}">
                  <a16:creationId xmlns:a16="http://schemas.microsoft.com/office/drawing/2014/main" id="{E3727633-1E83-40EC-B4E2-A6057FE6325B}"/>
                </a:ext>
              </a:extLst>
            </p:cNvPr>
            <p:cNvSpPr/>
            <p:nvPr/>
          </p:nvSpPr>
          <p:spPr>
            <a:xfrm>
              <a:off x="6305961" y="2387600"/>
              <a:ext cx="2651518" cy="710287"/>
            </a:xfrm>
            <a:prstGeom prst="wedgeRoundRectCallout">
              <a:avLst>
                <a:gd name="adj1" fmla="val -62422"/>
                <a:gd name="adj2" fmla="val -10966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pic>
          <p:nvPicPr>
            <p:cNvPr id="36" name="그래픽 35" descr="사용자">
              <a:extLst>
                <a:ext uri="{FF2B5EF4-FFF2-40B4-BE49-F238E27FC236}">
                  <a16:creationId xmlns:a16="http://schemas.microsoft.com/office/drawing/2014/main" id="{BCF49ADF-4EE2-43BB-977A-969F713A8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9348" y="3173383"/>
              <a:ext cx="1185725" cy="1118434"/>
            </a:xfrm>
            <a:prstGeom prst="rect">
              <a:avLst/>
            </a:prstGeom>
          </p:spPr>
        </p:pic>
        <p:pic>
          <p:nvPicPr>
            <p:cNvPr id="37" name="그래픽 36" descr="사용자">
              <a:extLst>
                <a:ext uri="{FF2B5EF4-FFF2-40B4-BE49-F238E27FC236}">
                  <a16:creationId xmlns:a16="http://schemas.microsoft.com/office/drawing/2014/main" id="{67D92E2A-7C69-4611-9942-56F94B114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83997" y="5050554"/>
              <a:ext cx="1185725" cy="1118434"/>
            </a:xfrm>
            <a:prstGeom prst="rect">
              <a:avLst/>
            </a:prstGeom>
          </p:spPr>
        </p:pic>
        <p:sp>
          <p:nvSpPr>
            <p:cNvPr id="38" name="말풍선: 모서리가 둥근 사각형 37">
              <a:extLst>
                <a:ext uri="{FF2B5EF4-FFF2-40B4-BE49-F238E27FC236}">
                  <a16:creationId xmlns:a16="http://schemas.microsoft.com/office/drawing/2014/main" id="{9BB8AF66-23A7-406F-A333-D12CAC575649}"/>
                </a:ext>
              </a:extLst>
            </p:cNvPr>
            <p:cNvSpPr/>
            <p:nvPr/>
          </p:nvSpPr>
          <p:spPr>
            <a:xfrm flipH="1">
              <a:off x="5995633" y="3435457"/>
              <a:ext cx="2651518" cy="710287"/>
            </a:xfrm>
            <a:prstGeom prst="wedgeRoundRectCallout">
              <a:avLst>
                <a:gd name="adj1" fmla="val -62422"/>
                <a:gd name="adj2" fmla="val -10966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40" name="말풍선: 모서리가 둥근 사각형 39">
              <a:extLst>
                <a:ext uri="{FF2B5EF4-FFF2-40B4-BE49-F238E27FC236}">
                  <a16:creationId xmlns:a16="http://schemas.microsoft.com/office/drawing/2014/main" id="{993AE0C6-4E07-4162-9059-12FCAFDADC53}"/>
                </a:ext>
              </a:extLst>
            </p:cNvPr>
            <p:cNvSpPr/>
            <p:nvPr/>
          </p:nvSpPr>
          <p:spPr>
            <a:xfrm>
              <a:off x="6236378" y="4406660"/>
              <a:ext cx="2651518" cy="710287"/>
            </a:xfrm>
            <a:prstGeom prst="wedgeRoundRectCallout">
              <a:avLst>
                <a:gd name="adj1" fmla="val -62422"/>
                <a:gd name="adj2" fmla="val -10966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41" name="말풍선: 모서리가 둥근 사각형 40">
              <a:extLst>
                <a:ext uri="{FF2B5EF4-FFF2-40B4-BE49-F238E27FC236}">
                  <a16:creationId xmlns:a16="http://schemas.microsoft.com/office/drawing/2014/main" id="{4F9DAF69-837F-4B20-8F53-3F16FD320BA4}"/>
                </a:ext>
              </a:extLst>
            </p:cNvPr>
            <p:cNvSpPr/>
            <p:nvPr/>
          </p:nvSpPr>
          <p:spPr>
            <a:xfrm flipH="1">
              <a:off x="5926050" y="5454517"/>
              <a:ext cx="2651518" cy="710287"/>
            </a:xfrm>
            <a:prstGeom prst="wedgeRoundRectCallout">
              <a:avLst>
                <a:gd name="adj1" fmla="val -62422"/>
                <a:gd name="adj2" fmla="val -10966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C76A3C0-2839-4CEE-9B53-7DB318F2FFDD}"/>
              </a:ext>
            </a:extLst>
          </p:cNvPr>
          <p:cNvSpPr txBox="1"/>
          <p:nvPr/>
        </p:nvSpPr>
        <p:spPr>
          <a:xfrm>
            <a:off x="1387220" y="3103959"/>
            <a:ext cx="71258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24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시간동안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멘토</a:t>
            </a:r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-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멘티 </a:t>
            </a:r>
            <a:r>
              <a:rPr lang="ko-KR" alt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댓글창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활성화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Javascript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로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웹 타이머 설정</a:t>
            </a:r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)</a:t>
            </a:r>
            <a:endParaRPr lang="ko-KR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14FFEF-0C5B-4B31-9FD7-6057E814C614}"/>
              </a:ext>
            </a:extLst>
          </p:cNvPr>
          <p:cNvSpPr/>
          <p:nvPr/>
        </p:nvSpPr>
        <p:spPr>
          <a:xfrm>
            <a:off x="1132461" y="1403482"/>
            <a:ext cx="9927425" cy="4437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https://www.onedaymentor.com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06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5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 </a:t>
            </a:r>
            <a:r>
              <a:rPr lang="en-US" altLang="ko-KR" sz="3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3) </a:t>
            </a:r>
            <a:r>
              <a:rPr lang="ko-KR" altLang="en-US" sz="3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작동 방식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D701A30-F83F-40A8-B884-A81AD07748B5}"/>
              </a:ext>
            </a:extLst>
          </p:cNvPr>
          <p:cNvGrpSpPr/>
          <p:nvPr/>
        </p:nvGrpSpPr>
        <p:grpSpPr>
          <a:xfrm>
            <a:off x="1219418" y="3238232"/>
            <a:ext cx="9753164" cy="2541944"/>
            <a:chOff x="375244" y="2027515"/>
            <a:chExt cx="11393944" cy="3148243"/>
          </a:xfrm>
        </p:grpSpPr>
        <p:pic>
          <p:nvPicPr>
            <p:cNvPr id="64" name="그래픽 63" descr="사용자">
              <a:extLst>
                <a:ext uri="{FF2B5EF4-FFF2-40B4-BE49-F238E27FC236}">
                  <a16:creationId xmlns:a16="http://schemas.microsoft.com/office/drawing/2014/main" id="{F0FEF36F-D3CF-488A-B0DC-169B70EB4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5244" y="2027515"/>
              <a:ext cx="2537791" cy="2537791"/>
            </a:xfrm>
            <a:prstGeom prst="rect">
              <a:avLst/>
            </a:prstGeom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9D668243-9CC9-4DCF-B6C9-C63DE99B3B71}"/>
                </a:ext>
              </a:extLst>
            </p:cNvPr>
            <p:cNvGrpSpPr/>
            <p:nvPr/>
          </p:nvGrpSpPr>
          <p:grpSpPr>
            <a:xfrm>
              <a:off x="1252571" y="2060649"/>
              <a:ext cx="10516617" cy="3115109"/>
              <a:chOff x="1252571" y="2060649"/>
              <a:chExt cx="10516617" cy="3115109"/>
            </a:xfrm>
          </p:grpSpPr>
          <p:pic>
            <p:nvPicPr>
              <p:cNvPr id="66" name="그래픽 65" descr="사용자">
                <a:extLst>
                  <a:ext uri="{FF2B5EF4-FFF2-40B4-BE49-F238E27FC236}">
                    <a16:creationId xmlns:a16="http://schemas.microsoft.com/office/drawing/2014/main" id="{9B1C8F42-D9DF-42B0-927F-2883AEEFE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231397" y="2060649"/>
                <a:ext cx="2537791" cy="2537791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203267E-2632-4D05-B89E-0A830C8C8EA7}"/>
                  </a:ext>
                </a:extLst>
              </p:cNvPr>
              <p:cNvSpPr txBox="1"/>
              <p:nvPr/>
            </p:nvSpPr>
            <p:spPr>
              <a:xfrm>
                <a:off x="1252571" y="4565304"/>
                <a:ext cx="1497496" cy="57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rgbClr val="C00000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멘티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E8C9949-F4DA-46ED-BCD1-F079BE2B63A1}"/>
                  </a:ext>
                </a:extLst>
              </p:cNvPr>
              <p:cNvSpPr txBox="1"/>
              <p:nvPr/>
            </p:nvSpPr>
            <p:spPr>
              <a:xfrm>
                <a:off x="10152424" y="4598436"/>
                <a:ext cx="1497496" cy="57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rgbClr val="0070C0"/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멘토</a:t>
                </a:r>
              </a:p>
            </p:txBody>
          </p:sp>
          <p:pic>
            <p:nvPicPr>
              <p:cNvPr id="69" name="그래픽 68" descr="동전">
                <a:extLst>
                  <a:ext uri="{FF2B5EF4-FFF2-40B4-BE49-F238E27FC236}">
                    <a16:creationId xmlns:a16="http://schemas.microsoft.com/office/drawing/2014/main" id="{7A1A8A4B-30C6-42A6-89DB-FCD9ADC340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09677" y="227419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86068166-FBC6-4C4B-B29A-DA07D7F7E2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9776" y="2497125"/>
                <a:ext cx="1932448" cy="1932448"/>
              </a:xfrm>
              <a:prstGeom prst="rect">
                <a:avLst/>
              </a:prstGeom>
            </p:spPr>
          </p:pic>
          <p:sp>
            <p:nvSpPr>
              <p:cNvPr id="71" name="화살표: 오른쪽 70">
                <a:extLst>
                  <a:ext uri="{FF2B5EF4-FFF2-40B4-BE49-F238E27FC236}">
                    <a16:creationId xmlns:a16="http://schemas.microsoft.com/office/drawing/2014/main" id="{FD063C1A-4E6B-4424-A58A-F6273B827095}"/>
                  </a:ext>
                </a:extLst>
              </p:cNvPr>
              <p:cNvSpPr/>
              <p:nvPr/>
            </p:nvSpPr>
            <p:spPr>
              <a:xfrm>
                <a:off x="3110318" y="3232516"/>
                <a:ext cx="1696278" cy="461665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다음_SemiBold" panose="02000700060000000000" pitchFamily="2" charset="-127"/>
                  <a:ea typeface="다음_SemiBold" panose="02000700060000000000" pitchFamily="2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0939E7C-6C87-4CF1-BFB0-97D034486C50}"/>
                  </a:ext>
                </a:extLst>
              </p:cNvPr>
              <p:cNvSpPr txBox="1"/>
              <p:nvPr/>
            </p:nvSpPr>
            <p:spPr>
              <a:xfrm>
                <a:off x="5082208" y="4603978"/>
                <a:ext cx="2537790" cy="57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 err="1"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컨트랙트</a:t>
                </a:r>
                <a:r>
                  <a:rPr lang="ko-KR" altLang="en-US" sz="2400" b="1" dirty="0"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 계정</a:t>
                </a:r>
              </a:p>
            </p:txBody>
          </p:sp>
          <p:sp>
            <p:nvSpPr>
              <p:cNvPr id="73" name="화살표: 오른쪽 72">
                <a:extLst>
                  <a:ext uri="{FF2B5EF4-FFF2-40B4-BE49-F238E27FC236}">
                    <a16:creationId xmlns:a16="http://schemas.microsoft.com/office/drawing/2014/main" id="{43A77097-8A65-47FC-9AD0-FA4D2D12CB4A}"/>
                  </a:ext>
                </a:extLst>
              </p:cNvPr>
              <p:cNvSpPr/>
              <p:nvPr/>
            </p:nvSpPr>
            <p:spPr>
              <a:xfrm>
                <a:off x="7385404" y="3296411"/>
                <a:ext cx="1696278" cy="461665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다음_SemiBold" panose="02000700060000000000" pitchFamily="2" charset="-127"/>
                  <a:ea typeface="다음_SemiBold" panose="02000700060000000000" pitchFamily="2" charset="-127"/>
                </a:endParaRPr>
              </a:p>
            </p:txBody>
          </p:sp>
          <p:pic>
            <p:nvPicPr>
              <p:cNvPr id="74" name="그래픽 73" descr="동전">
                <a:extLst>
                  <a:ext uri="{FF2B5EF4-FFF2-40B4-BE49-F238E27FC236}">
                    <a16:creationId xmlns:a16="http://schemas.microsoft.com/office/drawing/2014/main" id="{20B16C83-61E0-4C27-A692-F311A6147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784940" y="227419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41DE8C9-8D8F-474A-99AC-2472C8C74FCB}"/>
                  </a:ext>
                </a:extLst>
              </p:cNvPr>
              <p:cNvSpPr txBox="1"/>
              <p:nvPr/>
            </p:nvSpPr>
            <p:spPr>
              <a:xfrm>
                <a:off x="7444796" y="3771269"/>
                <a:ext cx="1932448" cy="57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24</a:t>
                </a:r>
                <a:r>
                  <a:rPr lang="ko-KR" altLang="en-US" sz="2400" b="1" dirty="0"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시간 후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5ADA0FB-714C-4BD7-9CE2-8E86DFC98CFE}"/>
                  </a:ext>
                </a:extLst>
              </p:cNvPr>
              <p:cNvSpPr txBox="1"/>
              <p:nvPr/>
            </p:nvSpPr>
            <p:spPr>
              <a:xfrm>
                <a:off x="2981109" y="3738102"/>
                <a:ext cx="1932448" cy="1029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멘토</a:t>
                </a:r>
                <a:endParaRPr lang="en-US" altLang="ko-KR" sz="2400" b="1" dirty="0">
                  <a:latin typeface="다음_SemiBold" panose="02000700060000000000" pitchFamily="2" charset="-127"/>
                  <a:ea typeface="다음_SemiBold" panose="02000700060000000000" pitchFamily="2" charset="-127"/>
                </a:endParaRPr>
              </a:p>
              <a:p>
                <a:pPr algn="ctr"/>
                <a:r>
                  <a:rPr lang="ko-KR" altLang="en-US" sz="2400" b="1" dirty="0" err="1">
                    <a:latin typeface="다음_SemiBold" panose="02000700060000000000" pitchFamily="2" charset="-127"/>
                    <a:ea typeface="다음_SemiBold" panose="02000700060000000000" pitchFamily="2" charset="-127"/>
                  </a:rPr>
                  <a:t>선택시</a:t>
                </a:r>
                <a:endParaRPr lang="ko-KR" altLang="en-US" sz="2400" b="1" dirty="0">
                  <a:latin typeface="다음_SemiBold" panose="02000700060000000000" pitchFamily="2" charset="-127"/>
                  <a:ea typeface="다음_SemiBold" panose="02000700060000000000" pitchFamily="2" charset="-127"/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5C26B44-A7B5-4529-9F93-03EDE86EA089}"/>
              </a:ext>
            </a:extLst>
          </p:cNvPr>
          <p:cNvSpPr txBox="1"/>
          <p:nvPr/>
        </p:nvSpPr>
        <p:spPr>
          <a:xfrm>
            <a:off x="1636112" y="2129427"/>
            <a:ext cx="7125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스마트 </a:t>
            </a:r>
            <a:r>
              <a:rPr lang="ko-KR" alt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컨트랙트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실행 과정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99642E6-9C07-4FD8-A5C4-0F617FFB0D26}"/>
              </a:ext>
            </a:extLst>
          </p:cNvPr>
          <p:cNvSpPr/>
          <p:nvPr/>
        </p:nvSpPr>
        <p:spPr>
          <a:xfrm>
            <a:off x="1132461" y="1403482"/>
            <a:ext cx="9927425" cy="4437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https://www.onedaymentor.com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44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778</Words>
  <Application>Microsoft Office PowerPoint</Application>
  <PresentationFormat>와이드스크린</PresentationFormat>
  <Paragraphs>225</Paragraphs>
  <Slides>23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다음_SemiBold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1771083@hansung.edu</cp:lastModifiedBy>
  <cp:revision>257</cp:revision>
  <dcterms:created xsi:type="dcterms:W3CDTF">2019-02-08T07:37:09Z</dcterms:created>
  <dcterms:modified xsi:type="dcterms:W3CDTF">2021-01-23T04:27:34Z</dcterms:modified>
</cp:coreProperties>
</file>